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sldIdLst>
    <p:sldId id="256" r:id="rId5"/>
    <p:sldId id="258" r:id="rId6"/>
    <p:sldId id="259" r:id="rId7"/>
    <p:sldId id="260" r:id="rId8"/>
    <p:sldId id="261" r:id="rId9"/>
    <p:sldId id="268" r:id="rId10"/>
    <p:sldId id="269" r:id="rId11"/>
    <p:sldId id="270" r:id="rId12"/>
    <p:sldId id="271" r:id="rId13"/>
    <p:sldId id="272" r:id="rId14"/>
    <p:sldId id="266" r:id="rId15"/>
    <p:sldId id="277" r:id="rId16"/>
    <p:sldId id="273" r:id="rId17"/>
    <p:sldId id="274" r:id="rId18"/>
    <p:sldId id="276"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A9F504-9C4D-4EA5-9625-51D25138344F}" type="datetimeFigureOut">
              <a:rPr lang="en-GB" smtClean="0"/>
              <a:t>21/09/2021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E5CA7D-B250-4DD2-9649-B8414163E92A}" type="slidenum">
              <a:rPr lang="en-GB" smtClean="0"/>
              <a:t>‹#›</a:t>
            </a:fld>
            <a:endParaRPr lang="en-GB"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9F504-9C4D-4EA5-9625-51D25138344F}" type="datetimeFigureOut">
              <a:rPr lang="en-GB" smtClean="0"/>
              <a:t>21/09/2021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E5CA7D-B250-4DD2-9649-B8414163E92A}"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A9F504-9C4D-4EA5-9625-51D25138344F}" type="datetimeFigureOut">
              <a:rPr lang="en-GB" smtClean="0"/>
              <a:t>21/09/2021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E5CA7D-B250-4DD2-9649-B8414163E92A}"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A9F504-9C4D-4EA5-9625-51D25138344F}" type="datetimeFigureOut">
              <a:rPr lang="en-GB" smtClean="0"/>
              <a:t>21/09/2021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E5CA7D-B250-4DD2-9649-B8414163E92A}" type="slidenum">
              <a:rPr lang="en-GB" smtClean="0"/>
              <a:t>‹#›</a:t>
            </a:fld>
            <a:endParaRPr lang="en-GB" dirty="0"/>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A9F504-9C4D-4EA5-9625-51D25138344F}" type="datetimeFigureOut">
              <a:rPr lang="en-GB" smtClean="0"/>
              <a:t>21/09/2021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E5CA7D-B250-4DD2-9649-B8414163E92A}"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AA9F504-9C4D-4EA5-9625-51D25138344F}" type="datetimeFigureOut">
              <a:rPr lang="en-GB" smtClean="0"/>
              <a:t>21/09/2021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AE5CA7D-B250-4DD2-9649-B8414163E92A}" type="slidenum">
              <a:rPr lang="en-GB" smtClean="0"/>
              <a:t>‹#›</a:t>
            </a:fld>
            <a:endParaRPr lang="en-GB" dirty="0"/>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A9F504-9C4D-4EA5-9625-51D25138344F}" type="datetimeFigureOut">
              <a:rPr lang="en-GB" smtClean="0"/>
              <a:t>21/09/2021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AE5CA7D-B250-4DD2-9649-B8414163E92A}" type="slidenum">
              <a:rPr lang="en-GB" smtClean="0"/>
              <a:t>‹#›</a:t>
            </a:fld>
            <a:endParaRPr lang="en-GB"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A9F504-9C4D-4EA5-9625-51D25138344F}" type="datetimeFigureOut">
              <a:rPr lang="en-GB" smtClean="0"/>
              <a:t>21/09/2021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AE5CA7D-B250-4DD2-9649-B8414163E92A}"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9F504-9C4D-4EA5-9625-51D25138344F}" type="datetimeFigureOut">
              <a:rPr lang="en-GB" smtClean="0"/>
              <a:t>21/09/2021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AE5CA7D-B250-4DD2-9649-B8414163E92A}"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A9F504-9C4D-4EA5-9625-51D25138344F}" type="datetimeFigureOut">
              <a:rPr lang="en-GB" smtClean="0"/>
              <a:t>21/09/2021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AE5CA7D-B250-4DD2-9649-B8414163E92A}"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A9F504-9C4D-4EA5-9625-51D25138344F}" type="datetimeFigureOut">
              <a:rPr lang="en-GB" smtClean="0"/>
              <a:t>21/09/2021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AE5CA7D-B250-4DD2-9649-B8414163E92A}" type="slidenum">
              <a:rPr lang="en-GB" smtClean="0"/>
              <a:t>‹#›</a:t>
            </a:fld>
            <a:endParaRPr lang="en-GB"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AA9F504-9C4D-4EA5-9625-51D25138344F}" type="datetimeFigureOut">
              <a:rPr lang="en-GB" smtClean="0"/>
              <a:t>21/09/2021</a:t>
            </a:fld>
            <a:endParaRPr lang="en-GB"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GB"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AE5CA7D-B250-4DD2-9649-B8414163E92A}"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3647" y="6021288"/>
            <a:ext cx="6552728" cy="584775"/>
          </a:xfrm>
          <a:prstGeom prst="rect">
            <a:avLst/>
          </a:prstGeom>
          <a:noFill/>
        </p:spPr>
        <p:txBody>
          <a:bodyPr wrap="square" rtlCol="0">
            <a:spAutoFit/>
          </a:bodyPr>
          <a:lstStyle/>
          <a:p>
            <a:pPr algn="ctr"/>
            <a:r>
              <a:rPr lang="en-GB" sz="3200" dirty="0"/>
              <a:t>Information about Reception</a:t>
            </a:r>
          </a:p>
        </p:txBody>
      </p:sp>
      <p:pic>
        <p:nvPicPr>
          <p:cNvPr id="1026" name="Picture 2" descr="The_Willows_Scho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4624" y="692696"/>
            <a:ext cx="2390775" cy="2438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03647" y="4077072"/>
            <a:ext cx="6552728" cy="1569660"/>
          </a:xfrm>
          <a:prstGeom prst="rect">
            <a:avLst/>
          </a:prstGeom>
          <a:noFill/>
        </p:spPr>
        <p:txBody>
          <a:bodyPr wrap="square" rtlCol="0">
            <a:spAutoFit/>
          </a:bodyPr>
          <a:lstStyle/>
          <a:p>
            <a:pPr algn="ctr"/>
            <a:r>
              <a:rPr lang="en-GB" sz="4800" dirty="0"/>
              <a:t>The Willows Primary School</a:t>
            </a:r>
          </a:p>
        </p:txBody>
      </p:sp>
    </p:spTree>
    <p:extLst>
      <p:ext uri="{BB962C8B-B14F-4D97-AF65-F5344CB8AC3E}">
        <p14:creationId xmlns:p14="http://schemas.microsoft.com/office/powerpoint/2010/main" val="3043204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6175" y="1123507"/>
            <a:ext cx="5757659" cy="877163"/>
          </a:xfrm>
          <a:prstGeom prst="rect">
            <a:avLst/>
          </a:prstGeom>
        </p:spPr>
        <p:txBody>
          <a:bodyPr wrap="square">
            <a:spAutoFit/>
          </a:bodyPr>
          <a:lstStyle/>
          <a:p>
            <a:pPr>
              <a:lnSpc>
                <a:spcPct val="150000"/>
              </a:lnSpc>
            </a:pPr>
            <a:endParaRPr lang="en-GB" sz="1600" dirty="0"/>
          </a:p>
          <a:p>
            <a:pPr>
              <a:lnSpc>
                <a:spcPct val="150000"/>
              </a:lnSpc>
            </a:pPr>
            <a:endParaRPr lang="en-GB" dirty="0"/>
          </a:p>
        </p:txBody>
      </p:sp>
      <p:sp>
        <p:nvSpPr>
          <p:cNvPr id="5" name="TextBox 4"/>
          <p:cNvSpPr txBox="1"/>
          <p:nvPr/>
        </p:nvSpPr>
        <p:spPr>
          <a:xfrm>
            <a:off x="323528" y="188641"/>
            <a:ext cx="8424936" cy="461665"/>
          </a:xfrm>
          <a:prstGeom prst="rect">
            <a:avLst/>
          </a:prstGeom>
          <a:noFill/>
        </p:spPr>
        <p:txBody>
          <a:bodyPr wrap="square" rtlCol="0">
            <a:spAutoFit/>
          </a:bodyPr>
          <a:lstStyle/>
          <a:p>
            <a:pPr algn="ctr"/>
            <a:r>
              <a:rPr lang="en-GB" sz="2400" dirty="0"/>
              <a:t>The learning environment – Outside learning environment</a:t>
            </a:r>
          </a:p>
        </p:txBody>
      </p:sp>
      <p:sp>
        <p:nvSpPr>
          <p:cNvPr id="7" name="TextBox 6"/>
          <p:cNvSpPr txBox="1"/>
          <p:nvPr/>
        </p:nvSpPr>
        <p:spPr>
          <a:xfrm>
            <a:off x="253725" y="3445542"/>
            <a:ext cx="2422332" cy="677108"/>
          </a:xfrm>
          <a:prstGeom prst="rect">
            <a:avLst/>
          </a:prstGeom>
          <a:noFill/>
        </p:spPr>
        <p:txBody>
          <a:bodyPr wrap="square" rtlCol="0">
            <a:spAutoFit/>
          </a:bodyPr>
          <a:lstStyle/>
          <a:p>
            <a:r>
              <a:rPr lang="cy-GB" sz="1400" dirty="0"/>
              <a:t>Mud kitchen </a:t>
            </a:r>
          </a:p>
          <a:p>
            <a:pPr>
              <a:lnSpc>
                <a:spcPct val="150000"/>
              </a:lnSpc>
            </a:pPr>
            <a:endParaRPr lang="en-GB" sz="1600" dirty="0"/>
          </a:p>
        </p:txBody>
      </p:sp>
      <p:sp>
        <p:nvSpPr>
          <p:cNvPr id="14" name="TextBox 13"/>
          <p:cNvSpPr txBox="1"/>
          <p:nvPr/>
        </p:nvSpPr>
        <p:spPr>
          <a:xfrm>
            <a:off x="3510767" y="2879985"/>
            <a:ext cx="2422332" cy="892552"/>
          </a:xfrm>
          <a:prstGeom prst="rect">
            <a:avLst/>
          </a:prstGeom>
          <a:noFill/>
        </p:spPr>
        <p:txBody>
          <a:bodyPr wrap="square" rtlCol="0">
            <a:spAutoFit/>
          </a:bodyPr>
          <a:lstStyle/>
          <a:p>
            <a:r>
              <a:rPr lang="cy-GB" sz="1400" dirty="0"/>
              <a:t>Using creative resources to follow own interests</a:t>
            </a:r>
          </a:p>
          <a:p>
            <a:pPr>
              <a:lnSpc>
                <a:spcPct val="150000"/>
              </a:lnSpc>
            </a:pPr>
            <a:endParaRPr lang="en-GB" sz="1600" dirty="0"/>
          </a:p>
        </p:txBody>
      </p:sp>
      <p:sp>
        <p:nvSpPr>
          <p:cNvPr id="15" name="TextBox 14"/>
          <p:cNvSpPr txBox="1"/>
          <p:nvPr/>
        </p:nvSpPr>
        <p:spPr>
          <a:xfrm>
            <a:off x="1428288" y="6034562"/>
            <a:ext cx="2422332" cy="677108"/>
          </a:xfrm>
          <a:prstGeom prst="rect">
            <a:avLst/>
          </a:prstGeom>
          <a:noFill/>
        </p:spPr>
        <p:txBody>
          <a:bodyPr wrap="square" rtlCol="0">
            <a:spAutoFit/>
          </a:bodyPr>
          <a:lstStyle/>
          <a:p>
            <a:r>
              <a:rPr lang="cy-GB" sz="1400" dirty="0"/>
              <a:t>Water play</a:t>
            </a:r>
          </a:p>
          <a:p>
            <a:pPr>
              <a:lnSpc>
                <a:spcPct val="150000"/>
              </a:lnSpc>
            </a:pPr>
            <a:endParaRPr lang="en-GB" sz="1600" dirty="0"/>
          </a:p>
        </p:txBody>
      </p:sp>
      <p:sp>
        <p:nvSpPr>
          <p:cNvPr id="16" name="TextBox 15"/>
          <p:cNvSpPr txBox="1"/>
          <p:nvPr/>
        </p:nvSpPr>
        <p:spPr>
          <a:xfrm>
            <a:off x="6178916" y="6046321"/>
            <a:ext cx="2422332" cy="892552"/>
          </a:xfrm>
          <a:prstGeom prst="rect">
            <a:avLst/>
          </a:prstGeom>
          <a:noFill/>
        </p:spPr>
        <p:txBody>
          <a:bodyPr wrap="square" rtlCol="0">
            <a:spAutoFit/>
          </a:bodyPr>
          <a:lstStyle/>
          <a:p>
            <a:r>
              <a:rPr lang="cy-GB" sz="1400" dirty="0"/>
              <a:t>Equipment to support fine motor development</a:t>
            </a:r>
          </a:p>
          <a:p>
            <a:pPr>
              <a:lnSpc>
                <a:spcPct val="150000"/>
              </a:lnSpc>
            </a:pPr>
            <a:endParaRPr lang="en-GB" sz="1600" dirty="0"/>
          </a:p>
        </p:txBody>
      </p:sp>
      <p:pic>
        <p:nvPicPr>
          <p:cNvPr id="5124" name="Picture 4" descr="C:\Users\sbarber\Pictures\Pictures for video\IMG_30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881510" y="1406285"/>
            <a:ext cx="2262225" cy="1696669"/>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sbarber\Pictures\Pictures for video\IMG_31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45510" y="4066874"/>
            <a:ext cx="2262225" cy="1696669"/>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Users\sbarber\Pictures\Pictures for video\IMG_338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3124958" y="4349651"/>
            <a:ext cx="2262225" cy="1696669"/>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C:\Users\sbarber\Pictures\Pictures for video\IMG_34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0767" y="1183316"/>
            <a:ext cx="2262225" cy="1696669"/>
          </a:xfrm>
          <a:prstGeom prst="rect">
            <a:avLst/>
          </a:prstGeom>
          <a:noFill/>
          <a:extLst>
            <a:ext uri="{909E8E84-426E-40DD-AFC4-6F175D3DCCD1}">
              <a14:hiddenFill xmlns:a14="http://schemas.microsoft.com/office/drawing/2010/main">
                <a:solidFill>
                  <a:srgbClr val="FFFFFF"/>
                </a:solidFill>
              </a14:hiddenFill>
            </a:ext>
          </a:extLst>
        </p:spPr>
      </p:pic>
      <p:pic>
        <p:nvPicPr>
          <p:cNvPr id="5135" name="Picture 15" descr="C:\Users\sbarber\Pictures\Pictures for video\IMG_295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7617" y="1466095"/>
            <a:ext cx="2262225" cy="169666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164288" y="3410911"/>
            <a:ext cx="2422332" cy="307777"/>
          </a:xfrm>
          <a:prstGeom prst="rect">
            <a:avLst/>
          </a:prstGeom>
          <a:noFill/>
        </p:spPr>
        <p:txBody>
          <a:bodyPr wrap="square" rtlCol="0">
            <a:spAutoFit/>
          </a:bodyPr>
          <a:lstStyle/>
          <a:p>
            <a:r>
              <a:rPr lang="en-GB" sz="1400" dirty="0"/>
              <a:t>Art cafe</a:t>
            </a:r>
          </a:p>
        </p:txBody>
      </p:sp>
      <p:sp>
        <p:nvSpPr>
          <p:cNvPr id="2" name="Rectangle 2" descr="IMG_2119"/>
          <p:cNvSpPr>
            <a:spLocks noChangeArrowheads="1"/>
          </p:cNvSpPr>
          <p:nvPr/>
        </p:nvSpPr>
        <p:spPr bwMode="auto">
          <a:xfrm>
            <a:off x="6178916" y="3969225"/>
            <a:ext cx="1481137" cy="2065337"/>
          </a:xfrm>
          <a:prstGeom prst="rect">
            <a:avLst/>
          </a:prstGeom>
          <a:blipFill dpi="0" rotWithShape="0">
            <a:blip r:embed="rId7"/>
            <a:srcRect/>
            <a:stretch>
              <a:fillRect/>
            </a:stretch>
          </a:blipFill>
          <a:ln w="9525" algn="in">
            <a:no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029764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6175" y="1123507"/>
            <a:ext cx="8424936" cy="877163"/>
          </a:xfrm>
          <a:prstGeom prst="rect">
            <a:avLst/>
          </a:prstGeom>
        </p:spPr>
        <p:txBody>
          <a:bodyPr wrap="square">
            <a:spAutoFit/>
          </a:bodyPr>
          <a:lstStyle/>
          <a:p>
            <a:pPr>
              <a:lnSpc>
                <a:spcPct val="150000"/>
              </a:lnSpc>
            </a:pPr>
            <a:endParaRPr lang="en-GB" sz="1600" dirty="0"/>
          </a:p>
          <a:p>
            <a:pPr>
              <a:lnSpc>
                <a:spcPct val="150000"/>
              </a:lnSpc>
            </a:pPr>
            <a:endParaRPr lang="en-GB" dirty="0"/>
          </a:p>
        </p:txBody>
      </p:sp>
      <p:sp>
        <p:nvSpPr>
          <p:cNvPr id="5" name="TextBox 4"/>
          <p:cNvSpPr txBox="1"/>
          <p:nvPr/>
        </p:nvSpPr>
        <p:spPr>
          <a:xfrm>
            <a:off x="323528" y="188640"/>
            <a:ext cx="8424936" cy="461665"/>
          </a:xfrm>
          <a:prstGeom prst="rect">
            <a:avLst/>
          </a:prstGeom>
          <a:noFill/>
        </p:spPr>
        <p:txBody>
          <a:bodyPr wrap="square" rtlCol="0">
            <a:spAutoFit/>
          </a:bodyPr>
          <a:lstStyle/>
          <a:p>
            <a:pPr algn="ctr"/>
            <a:r>
              <a:rPr lang="en-GB" sz="2400" dirty="0"/>
              <a:t>A typical day in Reception </a:t>
            </a:r>
          </a:p>
        </p:txBody>
      </p:sp>
      <p:sp>
        <p:nvSpPr>
          <p:cNvPr id="7" name="TextBox 6"/>
          <p:cNvSpPr txBox="1"/>
          <p:nvPr/>
        </p:nvSpPr>
        <p:spPr>
          <a:xfrm>
            <a:off x="323528" y="836712"/>
            <a:ext cx="8568952" cy="5740033"/>
          </a:xfrm>
          <a:prstGeom prst="rect">
            <a:avLst/>
          </a:prstGeom>
          <a:noFill/>
        </p:spPr>
        <p:txBody>
          <a:bodyPr wrap="square" rtlCol="0">
            <a:spAutoFit/>
          </a:bodyPr>
          <a:lstStyle/>
          <a:p>
            <a:r>
              <a:rPr lang="en-GB" sz="2000" b="1" u="sng" dirty="0"/>
              <a:t>Morning activity</a:t>
            </a:r>
          </a:p>
          <a:p>
            <a:r>
              <a:rPr lang="en-GB" sz="2000" dirty="0"/>
              <a:t>Children start their day by putting away their belongings and completing a morning activity. Here are some examples of the types of activities children complete for their morning activity</a:t>
            </a:r>
          </a:p>
          <a:p>
            <a:endParaRPr lang="en-GB" sz="2000" dirty="0"/>
          </a:p>
          <a:p>
            <a:pPr marL="285750" lvl="0" indent="-285750">
              <a:buFont typeface="Wingdings" pitchFamily="2" charset="2"/>
              <a:buChar char="v"/>
            </a:pPr>
            <a:r>
              <a:rPr lang="en-GB" sz="2000" dirty="0"/>
              <a:t>Name and letter writing practise</a:t>
            </a:r>
          </a:p>
          <a:p>
            <a:pPr marL="285750" lvl="0" indent="-285750">
              <a:buFont typeface="Wingdings" pitchFamily="2" charset="2"/>
              <a:buChar char="v"/>
            </a:pPr>
            <a:r>
              <a:rPr lang="en-GB" sz="2000" dirty="0"/>
              <a:t>Sharing books and voting for which story to read that day</a:t>
            </a:r>
          </a:p>
          <a:p>
            <a:pPr marL="285750" lvl="0" indent="-285750">
              <a:buFont typeface="Wingdings" pitchFamily="2" charset="2"/>
              <a:buChar char="v"/>
            </a:pPr>
            <a:r>
              <a:rPr lang="en-GB" sz="2000" dirty="0"/>
              <a:t>Developing fine motor control by threading and using tweezers</a:t>
            </a:r>
          </a:p>
          <a:p>
            <a:pPr marL="285750" lvl="0" indent="-285750">
              <a:buFont typeface="Wingdings" pitchFamily="2" charset="2"/>
              <a:buChar char="v"/>
            </a:pPr>
            <a:r>
              <a:rPr lang="en-GB" sz="2000" dirty="0"/>
              <a:t>Developing an awareness of numbers by counting and matching numerals to amounts</a:t>
            </a:r>
          </a:p>
          <a:p>
            <a:pPr marL="285750" lvl="0" indent="-285750">
              <a:buFont typeface="Wingdings" pitchFamily="2" charset="2"/>
              <a:buChar char="v"/>
            </a:pPr>
            <a:endParaRPr lang="en-GB" sz="2000" dirty="0"/>
          </a:p>
          <a:p>
            <a:pPr lvl="0"/>
            <a:r>
              <a:rPr lang="en-GB" sz="2000" b="1" u="sng" dirty="0"/>
              <a:t>Morning carpet time</a:t>
            </a:r>
          </a:p>
          <a:p>
            <a:pPr lvl="0"/>
            <a:r>
              <a:rPr lang="en-GB" sz="2000" dirty="0"/>
              <a:t>During our carpet time sessions we incorporate daily opportunities to develop maths and literacy skills by completing the calendar, self-registration and planning the day’s learning. </a:t>
            </a:r>
          </a:p>
          <a:p>
            <a:pPr marL="285750" lvl="0" indent="-285750">
              <a:buFont typeface="Wingdings" pitchFamily="2" charset="2"/>
              <a:buChar char="v"/>
            </a:pPr>
            <a:endParaRPr lang="en-GB" sz="2000" dirty="0"/>
          </a:p>
          <a:p>
            <a:endParaRPr lang="en-GB" sz="2000" dirty="0"/>
          </a:p>
          <a:p>
            <a:pPr>
              <a:lnSpc>
                <a:spcPct val="150000"/>
              </a:lnSpc>
            </a:pPr>
            <a:endParaRPr lang="en-GB" sz="2000" dirty="0"/>
          </a:p>
        </p:txBody>
      </p:sp>
    </p:spTree>
    <p:extLst>
      <p:ext uri="{BB962C8B-B14F-4D97-AF65-F5344CB8AC3E}">
        <p14:creationId xmlns:p14="http://schemas.microsoft.com/office/powerpoint/2010/main" val="4266095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6175" y="1123507"/>
            <a:ext cx="8424936" cy="877163"/>
          </a:xfrm>
          <a:prstGeom prst="rect">
            <a:avLst/>
          </a:prstGeom>
        </p:spPr>
        <p:txBody>
          <a:bodyPr wrap="square">
            <a:spAutoFit/>
          </a:bodyPr>
          <a:lstStyle/>
          <a:p>
            <a:pPr>
              <a:lnSpc>
                <a:spcPct val="150000"/>
              </a:lnSpc>
            </a:pPr>
            <a:endParaRPr lang="en-GB" sz="1600" dirty="0"/>
          </a:p>
          <a:p>
            <a:pPr>
              <a:lnSpc>
                <a:spcPct val="150000"/>
              </a:lnSpc>
            </a:pPr>
            <a:endParaRPr lang="en-GB" dirty="0"/>
          </a:p>
        </p:txBody>
      </p:sp>
      <p:sp>
        <p:nvSpPr>
          <p:cNvPr id="5" name="TextBox 4"/>
          <p:cNvSpPr txBox="1"/>
          <p:nvPr/>
        </p:nvSpPr>
        <p:spPr>
          <a:xfrm>
            <a:off x="323528" y="188640"/>
            <a:ext cx="8424936" cy="461665"/>
          </a:xfrm>
          <a:prstGeom prst="rect">
            <a:avLst/>
          </a:prstGeom>
          <a:noFill/>
        </p:spPr>
        <p:txBody>
          <a:bodyPr wrap="square" rtlCol="0">
            <a:spAutoFit/>
          </a:bodyPr>
          <a:lstStyle/>
          <a:p>
            <a:pPr algn="ctr"/>
            <a:r>
              <a:rPr lang="en-GB" sz="2400" dirty="0"/>
              <a:t>A typical day in Reception.. continued </a:t>
            </a:r>
          </a:p>
        </p:txBody>
      </p:sp>
      <p:sp>
        <p:nvSpPr>
          <p:cNvPr id="7" name="TextBox 6"/>
          <p:cNvSpPr txBox="1"/>
          <p:nvPr/>
        </p:nvSpPr>
        <p:spPr>
          <a:xfrm>
            <a:off x="323528" y="836712"/>
            <a:ext cx="8568952" cy="6247864"/>
          </a:xfrm>
          <a:prstGeom prst="rect">
            <a:avLst/>
          </a:prstGeom>
          <a:noFill/>
        </p:spPr>
        <p:txBody>
          <a:bodyPr wrap="square" rtlCol="0">
            <a:spAutoFit/>
          </a:bodyPr>
          <a:lstStyle/>
          <a:p>
            <a:pPr lvl="0"/>
            <a:r>
              <a:rPr lang="en-GB" sz="2000" b="1" u="sng" dirty="0"/>
              <a:t>Phonics</a:t>
            </a:r>
          </a:p>
          <a:p>
            <a:r>
              <a:rPr lang="en-GB" sz="2000" dirty="0"/>
              <a:t>At The Willows we follow the Letters and Sounds phonics teaching programme. Children have daily phonics sessions where they learn to match sounds to letters, segment words for writing/spelling and blend sounds together for reading. </a:t>
            </a:r>
          </a:p>
          <a:p>
            <a:endParaRPr lang="en-GB" sz="2000" dirty="0"/>
          </a:p>
          <a:p>
            <a:r>
              <a:rPr lang="en-GB" sz="2000" b="1" u="sng" dirty="0"/>
              <a:t>Literacy</a:t>
            </a:r>
          </a:p>
          <a:p>
            <a:r>
              <a:rPr lang="en-GB" sz="2000" dirty="0"/>
              <a:t>Everyday the children have a literacy session. The literacy session starts with a whole class input before children complete an activity. We make literacy activities engaging by linking them to a story, our topic or to children’s own interests. </a:t>
            </a:r>
          </a:p>
          <a:p>
            <a:endParaRPr lang="en-US" sz="2000" dirty="0"/>
          </a:p>
          <a:p>
            <a:r>
              <a:rPr lang="en-US" sz="2000" b="1" u="sng" dirty="0"/>
              <a:t>Maths</a:t>
            </a:r>
          </a:p>
          <a:p>
            <a:r>
              <a:rPr lang="en-US" sz="2000" dirty="0"/>
              <a:t>Children will also take part in a daily maths session. During this session we will build on children’s growing sense of number. Children will sing counting songs, develop 1:1 correspondence, play number games and develop their understanding of simple calculations (adding and subtracting) through a variety of </a:t>
            </a:r>
            <a:r>
              <a:rPr lang="en-US" sz="2000" dirty="0" err="1"/>
              <a:t>kinaesthetic</a:t>
            </a:r>
            <a:r>
              <a:rPr lang="en-US" sz="2000" dirty="0"/>
              <a:t> learning opportunities.</a:t>
            </a:r>
          </a:p>
          <a:p>
            <a:endParaRPr lang="en-US" sz="2000" b="1" u="sng" dirty="0"/>
          </a:p>
          <a:p>
            <a:endParaRPr lang="en-GB" sz="2000" b="1" u="sng" dirty="0"/>
          </a:p>
        </p:txBody>
      </p:sp>
    </p:spTree>
    <p:extLst>
      <p:ext uri="{BB962C8B-B14F-4D97-AF65-F5344CB8AC3E}">
        <p14:creationId xmlns:p14="http://schemas.microsoft.com/office/powerpoint/2010/main" val="3120805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6175" y="1123507"/>
            <a:ext cx="8424936" cy="877163"/>
          </a:xfrm>
          <a:prstGeom prst="rect">
            <a:avLst/>
          </a:prstGeom>
        </p:spPr>
        <p:txBody>
          <a:bodyPr wrap="square">
            <a:spAutoFit/>
          </a:bodyPr>
          <a:lstStyle/>
          <a:p>
            <a:pPr>
              <a:lnSpc>
                <a:spcPct val="150000"/>
              </a:lnSpc>
            </a:pPr>
            <a:endParaRPr lang="en-GB" sz="1600" dirty="0"/>
          </a:p>
          <a:p>
            <a:pPr>
              <a:lnSpc>
                <a:spcPct val="150000"/>
              </a:lnSpc>
            </a:pPr>
            <a:endParaRPr lang="en-GB" dirty="0"/>
          </a:p>
        </p:txBody>
      </p:sp>
      <p:sp>
        <p:nvSpPr>
          <p:cNvPr id="5" name="TextBox 4"/>
          <p:cNvSpPr txBox="1"/>
          <p:nvPr/>
        </p:nvSpPr>
        <p:spPr>
          <a:xfrm>
            <a:off x="323528" y="188640"/>
            <a:ext cx="8424936" cy="461665"/>
          </a:xfrm>
          <a:prstGeom prst="rect">
            <a:avLst/>
          </a:prstGeom>
          <a:noFill/>
        </p:spPr>
        <p:txBody>
          <a:bodyPr wrap="square" rtlCol="0">
            <a:spAutoFit/>
          </a:bodyPr>
          <a:lstStyle/>
          <a:p>
            <a:pPr algn="ctr"/>
            <a:r>
              <a:rPr lang="en-GB" sz="2400" dirty="0"/>
              <a:t>A typical day in Reception </a:t>
            </a:r>
          </a:p>
        </p:txBody>
      </p:sp>
      <p:sp>
        <p:nvSpPr>
          <p:cNvPr id="7" name="TextBox 6"/>
          <p:cNvSpPr txBox="1"/>
          <p:nvPr/>
        </p:nvSpPr>
        <p:spPr>
          <a:xfrm>
            <a:off x="323528" y="836712"/>
            <a:ext cx="8568952" cy="4647426"/>
          </a:xfrm>
          <a:prstGeom prst="rect">
            <a:avLst/>
          </a:prstGeom>
          <a:noFill/>
        </p:spPr>
        <p:txBody>
          <a:bodyPr wrap="square" rtlCol="0">
            <a:spAutoFit/>
          </a:bodyPr>
          <a:lstStyle/>
          <a:p>
            <a:r>
              <a:rPr lang="en-GB" sz="1600" b="1" u="sng" dirty="0"/>
              <a:t>Snack time</a:t>
            </a:r>
          </a:p>
          <a:p>
            <a:r>
              <a:rPr lang="en-GB" sz="1600" dirty="0"/>
              <a:t>Children sit together to share a snack of fruit or vegetable. During snack time children enjoy listening to a story or looking at the independent learning choosing board.  </a:t>
            </a:r>
          </a:p>
          <a:p>
            <a:endParaRPr lang="en-GB" sz="1600" b="1" u="sng" dirty="0"/>
          </a:p>
          <a:p>
            <a:r>
              <a:rPr lang="en-GB" sz="1600" b="1" u="sng" dirty="0"/>
              <a:t>Independent learning</a:t>
            </a:r>
          </a:p>
          <a:p>
            <a:r>
              <a:rPr lang="en-GB" sz="1600" dirty="0"/>
              <a:t>The children can choose where and how they spend their independent learning time. The children are encouraged to choose activities from the choosing board as well as follow their own interests. The activities on the choosing board are linked to the adult directed activities the children have completed in maths, literacy and phonics, so that children can consolidate their learning and continue to develop their knowledge and understanding. The environment is set out to support learning across all areas of the Early Years curriculum. During independent learning time children can help themselves to milk at the snack table.</a:t>
            </a:r>
          </a:p>
          <a:p>
            <a:endParaRPr lang="en-GB" sz="1600" b="1" u="sng" dirty="0"/>
          </a:p>
          <a:p>
            <a:endParaRPr lang="en-GB" sz="1600" dirty="0"/>
          </a:p>
          <a:p>
            <a:pPr lvl="0"/>
            <a:endParaRPr lang="en-GB" sz="1600" dirty="0"/>
          </a:p>
          <a:p>
            <a:endParaRPr lang="en-GB" sz="1600" dirty="0"/>
          </a:p>
          <a:p>
            <a:endParaRPr lang="en-GB" sz="1600" dirty="0"/>
          </a:p>
          <a:p>
            <a:pPr>
              <a:lnSpc>
                <a:spcPct val="150000"/>
              </a:lnSpc>
            </a:pPr>
            <a:endParaRPr lang="en-GB" sz="16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31781" y="4870145"/>
            <a:ext cx="1991869" cy="149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035673" y="4544336"/>
            <a:ext cx="1925637" cy="144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645184" y="4846866"/>
            <a:ext cx="1925637" cy="144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229361" y="4386479"/>
            <a:ext cx="1925637" cy="144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6822829" y="4846866"/>
            <a:ext cx="1925637" cy="1444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03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6175" y="1123507"/>
            <a:ext cx="8424936" cy="877163"/>
          </a:xfrm>
          <a:prstGeom prst="rect">
            <a:avLst/>
          </a:prstGeom>
        </p:spPr>
        <p:txBody>
          <a:bodyPr wrap="square">
            <a:spAutoFit/>
          </a:bodyPr>
          <a:lstStyle/>
          <a:p>
            <a:pPr>
              <a:lnSpc>
                <a:spcPct val="150000"/>
              </a:lnSpc>
            </a:pPr>
            <a:endParaRPr lang="en-GB" sz="1600" dirty="0"/>
          </a:p>
          <a:p>
            <a:pPr>
              <a:lnSpc>
                <a:spcPct val="150000"/>
              </a:lnSpc>
            </a:pPr>
            <a:endParaRPr lang="en-GB" dirty="0"/>
          </a:p>
        </p:txBody>
      </p:sp>
      <p:sp>
        <p:nvSpPr>
          <p:cNvPr id="5" name="TextBox 4"/>
          <p:cNvSpPr txBox="1"/>
          <p:nvPr/>
        </p:nvSpPr>
        <p:spPr>
          <a:xfrm>
            <a:off x="323528" y="188640"/>
            <a:ext cx="8424936" cy="461665"/>
          </a:xfrm>
          <a:prstGeom prst="rect">
            <a:avLst/>
          </a:prstGeom>
          <a:noFill/>
        </p:spPr>
        <p:txBody>
          <a:bodyPr wrap="square" rtlCol="0">
            <a:spAutoFit/>
          </a:bodyPr>
          <a:lstStyle/>
          <a:p>
            <a:pPr algn="ctr"/>
            <a:r>
              <a:rPr lang="en-GB" sz="2400" dirty="0"/>
              <a:t>A typical day in Reception </a:t>
            </a:r>
          </a:p>
        </p:txBody>
      </p:sp>
      <p:sp>
        <p:nvSpPr>
          <p:cNvPr id="7" name="TextBox 6"/>
          <p:cNvSpPr txBox="1"/>
          <p:nvPr/>
        </p:nvSpPr>
        <p:spPr>
          <a:xfrm>
            <a:off x="323528" y="836712"/>
            <a:ext cx="8568952" cy="6370975"/>
          </a:xfrm>
          <a:prstGeom prst="rect">
            <a:avLst/>
          </a:prstGeom>
          <a:noFill/>
        </p:spPr>
        <p:txBody>
          <a:bodyPr wrap="square" rtlCol="0">
            <a:spAutoFit/>
          </a:bodyPr>
          <a:lstStyle/>
          <a:p>
            <a:r>
              <a:rPr lang="en-GB" sz="1600" b="1" u="sng" dirty="0"/>
              <a:t>Independent learning review time</a:t>
            </a:r>
          </a:p>
          <a:p>
            <a:r>
              <a:rPr lang="en-GB" sz="1600" dirty="0"/>
              <a:t>Children are encouraged to share with each other how they have spent their independent learning time. Children are taught and supported to use the language of learning when talking about learning they have undertaken during independent learning time. </a:t>
            </a:r>
          </a:p>
          <a:p>
            <a:endParaRPr lang="en-GB" sz="1600" dirty="0"/>
          </a:p>
          <a:p>
            <a:r>
              <a:rPr lang="en-GB" sz="1600" b="1" u="sng" dirty="0"/>
              <a:t>Lunch time</a:t>
            </a:r>
          </a:p>
          <a:p>
            <a:r>
              <a:rPr lang="en-GB" sz="1600" dirty="0"/>
              <a:t>Children can choose to have either a packed lunch or a school dinner. </a:t>
            </a:r>
          </a:p>
          <a:p>
            <a:endParaRPr lang="en-GB" sz="1600" dirty="0"/>
          </a:p>
          <a:p>
            <a:r>
              <a:rPr lang="en-GB" sz="1600" b="1" u="sng" dirty="0"/>
              <a:t>Making muscles</a:t>
            </a:r>
          </a:p>
          <a:p>
            <a:r>
              <a:rPr lang="en-GB" sz="1600" dirty="0"/>
              <a:t>Everyday children have a making muscles session. These sessions are focused on developing children’s gross and fine motor control. Here are some examples of making muscles activities. </a:t>
            </a:r>
          </a:p>
          <a:p>
            <a:pPr marL="285750" indent="-285750">
              <a:buFont typeface="Wingdings" pitchFamily="2" charset="2"/>
              <a:buChar char="v"/>
            </a:pPr>
            <a:r>
              <a:rPr lang="en-GB" sz="1600" dirty="0"/>
              <a:t>Dough gym</a:t>
            </a:r>
          </a:p>
          <a:p>
            <a:pPr marL="285750" indent="-285750">
              <a:buFont typeface="Wingdings" pitchFamily="2" charset="2"/>
              <a:buChar char="v"/>
            </a:pPr>
            <a:r>
              <a:rPr lang="en-GB" sz="1600" dirty="0"/>
              <a:t>Scissor control practise</a:t>
            </a:r>
          </a:p>
          <a:p>
            <a:pPr marL="285750" indent="-285750">
              <a:buFont typeface="Wingdings" pitchFamily="2" charset="2"/>
              <a:buChar char="v"/>
            </a:pPr>
            <a:r>
              <a:rPr lang="en-GB" sz="1600" dirty="0"/>
              <a:t>Following patterns</a:t>
            </a:r>
          </a:p>
          <a:p>
            <a:pPr marL="285750" indent="-285750">
              <a:buFont typeface="Wingdings" pitchFamily="2" charset="2"/>
              <a:buChar char="v"/>
            </a:pPr>
            <a:r>
              <a:rPr lang="en-GB" sz="1600" dirty="0"/>
              <a:t>Write dance</a:t>
            </a:r>
          </a:p>
          <a:p>
            <a:pPr marL="285750" indent="-285750">
              <a:buFont typeface="Wingdings" pitchFamily="2" charset="2"/>
              <a:buChar char="v"/>
            </a:pPr>
            <a:endParaRPr lang="en-GB" sz="1600" dirty="0"/>
          </a:p>
          <a:p>
            <a:r>
              <a:rPr lang="en-GB" sz="1600" b="1" u="sng" dirty="0"/>
              <a:t>Maths</a:t>
            </a:r>
          </a:p>
          <a:p>
            <a:r>
              <a:rPr lang="en-GB" sz="1600" dirty="0"/>
              <a:t>Children have daily mathematic sessions to support their development with number and space, shape and measure. </a:t>
            </a:r>
          </a:p>
          <a:p>
            <a:endParaRPr lang="en-GB" sz="1600" dirty="0"/>
          </a:p>
          <a:p>
            <a:r>
              <a:rPr lang="en-GB" sz="1600" b="1" u="sng" dirty="0"/>
              <a:t>Independent learning</a:t>
            </a:r>
          </a:p>
          <a:p>
            <a:r>
              <a:rPr lang="en-GB" sz="1600" dirty="0"/>
              <a:t>Children finish their school day with an afternoon independent learning session.</a:t>
            </a:r>
            <a:endParaRPr lang="en-GB" sz="1600" b="1" u="sng" dirty="0"/>
          </a:p>
          <a:p>
            <a:endParaRPr lang="en-GB" sz="1600" dirty="0"/>
          </a:p>
          <a:p>
            <a:pPr>
              <a:lnSpc>
                <a:spcPct val="150000"/>
              </a:lnSpc>
            </a:pPr>
            <a:endParaRPr lang="en-GB" sz="1600" dirty="0"/>
          </a:p>
        </p:txBody>
      </p:sp>
    </p:spTree>
    <p:extLst>
      <p:ext uri="{BB962C8B-B14F-4D97-AF65-F5344CB8AC3E}">
        <p14:creationId xmlns:p14="http://schemas.microsoft.com/office/powerpoint/2010/main" val="3973276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6175" y="1123507"/>
            <a:ext cx="8424936" cy="877163"/>
          </a:xfrm>
          <a:prstGeom prst="rect">
            <a:avLst/>
          </a:prstGeom>
        </p:spPr>
        <p:txBody>
          <a:bodyPr wrap="square">
            <a:spAutoFit/>
          </a:bodyPr>
          <a:lstStyle/>
          <a:p>
            <a:pPr>
              <a:lnSpc>
                <a:spcPct val="150000"/>
              </a:lnSpc>
            </a:pPr>
            <a:endParaRPr lang="en-GB" sz="1600" dirty="0"/>
          </a:p>
          <a:p>
            <a:pPr>
              <a:lnSpc>
                <a:spcPct val="150000"/>
              </a:lnSpc>
            </a:pPr>
            <a:endParaRPr lang="en-GB" dirty="0"/>
          </a:p>
        </p:txBody>
      </p:sp>
      <p:sp>
        <p:nvSpPr>
          <p:cNvPr id="5" name="TextBox 4"/>
          <p:cNvSpPr txBox="1"/>
          <p:nvPr/>
        </p:nvSpPr>
        <p:spPr>
          <a:xfrm>
            <a:off x="323528" y="188640"/>
            <a:ext cx="8424936" cy="461665"/>
          </a:xfrm>
          <a:prstGeom prst="rect">
            <a:avLst/>
          </a:prstGeom>
          <a:noFill/>
        </p:spPr>
        <p:txBody>
          <a:bodyPr wrap="square" rtlCol="0">
            <a:spAutoFit/>
          </a:bodyPr>
          <a:lstStyle/>
          <a:p>
            <a:pPr algn="ctr"/>
            <a:r>
              <a:rPr lang="en-GB" sz="2400" dirty="0"/>
              <a:t>Home school link</a:t>
            </a:r>
          </a:p>
        </p:txBody>
      </p:sp>
      <p:sp>
        <p:nvSpPr>
          <p:cNvPr id="7" name="TextBox 6"/>
          <p:cNvSpPr txBox="1"/>
          <p:nvPr/>
        </p:nvSpPr>
        <p:spPr>
          <a:xfrm>
            <a:off x="323528" y="836712"/>
            <a:ext cx="8568952" cy="5016758"/>
          </a:xfrm>
          <a:prstGeom prst="rect">
            <a:avLst/>
          </a:prstGeom>
          <a:noFill/>
        </p:spPr>
        <p:txBody>
          <a:bodyPr wrap="square" rtlCol="0">
            <a:spAutoFit/>
          </a:bodyPr>
          <a:lstStyle/>
          <a:p>
            <a:r>
              <a:rPr lang="en-GB" sz="1600" b="1" u="sng" dirty="0"/>
              <a:t>Stay and play sessions</a:t>
            </a:r>
          </a:p>
          <a:p>
            <a:pPr fontAlgn="base"/>
            <a:r>
              <a:rPr lang="cy-GB" sz="1600" dirty="0"/>
              <a:t>Throughout the year, parents are invited to ‘Stay and Play’ sessions. These will focus on a variety of topics and will help you to support your child’s learning and development. </a:t>
            </a:r>
            <a:endParaRPr lang="en-GB" sz="1600" dirty="0"/>
          </a:p>
          <a:p>
            <a:endParaRPr lang="en-GB" sz="1600" dirty="0"/>
          </a:p>
          <a:p>
            <a:r>
              <a:rPr lang="en-GB" sz="1600" b="1" u="sng" dirty="0"/>
              <a:t>Seesaw</a:t>
            </a:r>
          </a:p>
          <a:p>
            <a:pPr fontAlgn="base"/>
            <a:r>
              <a:rPr lang="en-GB" sz="1600" dirty="0"/>
              <a:t>We use a program called Seesaw to share helpful videos and messages with parents. Parents can use Seesaw to upload children’s WOW stars (for those WOW moments at home e.g. being helpful at home, sharing and being kind with siblings) and learning gems (for those times when children have learnt a new skill, such as riding a bike, or getting a certificate). At school, we encourage children to use the Seesaw app to record the learning they have undertaken during their independent learning time. </a:t>
            </a:r>
          </a:p>
          <a:p>
            <a:endParaRPr lang="en-GB" sz="1600" dirty="0"/>
          </a:p>
          <a:p>
            <a:r>
              <a:rPr lang="en-GB" sz="1600" b="1" u="sng" dirty="0"/>
              <a:t>Learning stories</a:t>
            </a:r>
          </a:p>
          <a:p>
            <a:r>
              <a:rPr lang="cy-GB" sz="1600" dirty="0"/>
              <a:t>At various points in the year, you will receive  learning stories, which have been written about your child. A Learning Story is a story that tells a tale to those who are reading it. It shows the decisions children have made and the outcomes that follow.</a:t>
            </a:r>
          </a:p>
          <a:p>
            <a:endParaRPr lang="cy-GB" sz="1600" dirty="0"/>
          </a:p>
          <a:p>
            <a:r>
              <a:rPr lang="cy-GB" sz="1600" b="1" u="sng" dirty="0"/>
              <a:t>Parents evening</a:t>
            </a:r>
            <a:endParaRPr lang="en-GB" sz="1600" b="1" u="sng" dirty="0"/>
          </a:p>
          <a:p>
            <a:r>
              <a:rPr lang="cy-GB" sz="1600" dirty="0"/>
              <a:t>You will be invited to meet with your child’s teacher at parent’s evening to discuss how they have settled into school life and to discuss your child’s learning and development.</a:t>
            </a:r>
            <a:endParaRPr lang="en-GB" sz="1600" dirty="0"/>
          </a:p>
        </p:txBody>
      </p:sp>
    </p:spTree>
    <p:extLst>
      <p:ext uri="{BB962C8B-B14F-4D97-AF65-F5344CB8AC3E}">
        <p14:creationId xmlns:p14="http://schemas.microsoft.com/office/powerpoint/2010/main" val="3059616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6175" y="1123507"/>
            <a:ext cx="8424936" cy="877163"/>
          </a:xfrm>
          <a:prstGeom prst="rect">
            <a:avLst/>
          </a:prstGeom>
        </p:spPr>
        <p:txBody>
          <a:bodyPr wrap="square">
            <a:spAutoFit/>
          </a:bodyPr>
          <a:lstStyle/>
          <a:p>
            <a:pPr>
              <a:lnSpc>
                <a:spcPct val="150000"/>
              </a:lnSpc>
            </a:pPr>
            <a:endParaRPr lang="en-GB" sz="1600" dirty="0"/>
          </a:p>
          <a:p>
            <a:pPr>
              <a:lnSpc>
                <a:spcPct val="150000"/>
              </a:lnSpc>
            </a:pPr>
            <a:endParaRPr lang="en-GB" dirty="0"/>
          </a:p>
        </p:txBody>
      </p:sp>
      <p:sp>
        <p:nvSpPr>
          <p:cNvPr id="5" name="TextBox 4"/>
          <p:cNvSpPr txBox="1"/>
          <p:nvPr/>
        </p:nvSpPr>
        <p:spPr>
          <a:xfrm>
            <a:off x="323528" y="188640"/>
            <a:ext cx="8424936" cy="461665"/>
          </a:xfrm>
          <a:prstGeom prst="rect">
            <a:avLst/>
          </a:prstGeom>
          <a:noFill/>
        </p:spPr>
        <p:txBody>
          <a:bodyPr wrap="square" rtlCol="0">
            <a:spAutoFit/>
          </a:bodyPr>
          <a:lstStyle/>
          <a:p>
            <a:pPr algn="ctr"/>
            <a:r>
              <a:rPr lang="en-GB" sz="2400" dirty="0"/>
              <a:t>Other information</a:t>
            </a:r>
          </a:p>
        </p:txBody>
      </p:sp>
      <p:sp>
        <p:nvSpPr>
          <p:cNvPr id="7" name="TextBox 6"/>
          <p:cNvSpPr txBox="1"/>
          <p:nvPr/>
        </p:nvSpPr>
        <p:spPr>
          <a:xfrm>
            <a:off x="323528" y="836712"/>
            <a:ext cx="8568952" cy="3293209"/>
          </a:xfrm>
          <a:prstGeom prst="rect">
            <a:avLst/>
          </a:prstGeom>
          <a:noFill/>
        </p:spPr>
        <p:txBody>
          <a:bodyPr wrap="square" rtlCol="0">
            <a:spAutoFit/>
          </a:bodyPr>
          <a:lstStyle/>
          <a:p>
            <a:r>
              <a:rPr lang="en-GB" sz="1600" b="1" u="sng" dirty="0"/>
              <a:t>PE</a:t>
            </a:r>
          </a:p>
          <a:p>
            <a:r>
              <a:rPr lang="en-GB" sz="1600" dirty="0"/>
              <a:t>Once a week children have a PE session. PE in Reception is led by a qualified PE teacher.</a:t>
            </a:r>
          </a:p>
          <a:p>
            <a:endParaRPr lang="en-GB" sz="1600" dirty="0"/>
          </a:p>
          <a:p>
            <a:r>
              <a:rPr lang="en-GB" sz="1600" b="1" u="sng" dirty="0"/>
              <a:t>ECAT </a:t>
            </a:r>
          </a:p>
          <a:p>
            <a:r>
              <a:rPr lang="en-GB" sz="1600" dirty="0"/>
              <a:t>At the Willows we use a programme called ECAT (Every child a talker) to support staff in raising children’s attainment with communication and language skills. </a:t>
            </a:r>
          </a:p>
          <a:p>
            <a:endParaRPr lang="en-GB" sz="1600" b="1" u="sng" dirty="0"/>
          </a:p>
          <a:p>
            <a:r>
              <a:rPr lang="en-GB" sz="1600" b="1" u="sng" dirty="0"/>
              <a:t>Makaton</a:t>
            </a:r>
          </a:p>
          <a:p>
            <a:r>
              <a:rPr lang="en-GB" sz="1600" dirty="0"/>
              <a:t>We are committed to ensuring that all children are able to communicate their needs, wants and interests with their peers </a:t>
            </a:r>
            <a:r>
              <a:rPr lang="en-GB" sz="1600"/>
              <a:t>and the adults </a:t>
            </a:r>
            <a:r>
              <a:rPr lang="en-GB" sz="1600" dirty="0"/>
              <a:t>who support them in the Reception unit. Children in the Foundation stage are taught makaton symbols and signs. Makaton supports the development of essential communication skills such as attention and listening, comprehension, memory, recall and organisation of language and expression. </a:t>
            </a:r>
          </a:p>
        </p:txBody>
      </p:sp>
    </p:spTree>
    <p:extLst>
      <p:ext uri="{BB962C8B-B14F-4D97-AF65-F5344CB8AC3E}">
        <p14:creationId xmlns:p14="http://schemas.microsoft.com/office/powerpoint/2010/main" val="3953374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175" y="908720"/>
            <a:ext cx="8424936" cy="6832640"/>
          </a:xfrm>
          <a:prstGeom prst="rect">
            <a:avLst/>
          </a:prstGeom>
        </p:spPr>
        <p:txBody>
          <a:bodyPr wrap="square">
            <a:spAutoFit/>
          </a:bodyPr>
          <a:lstStyle/>
          <a:p>
            <a:pPr>
              <a:lnSpc>
                <a:spcPct val="150000"/>
              </a:lnSpc>
            </a:pPr>
            <a:r>
              <a:rPr lang="cy-GB" sz="1600" dirty="0"/>
              <a:t>Our Reception unit is a friendly, happy and caring place which provides a stimulating and inspiring learning environment for all children. We encourage children to be considerate of the needs of others and they are taught how to look after their friends and our property.  We want children to be an important part of the school community and to gain a sense of responsibility and security.</a:t>
            </a:r>
          </a:p>
          <a:p>
            <a:pPr>
              <a:lnSpc>
                <a:spcPct val="150000"/>
              </a:lnSpc>
            </a:pPr>
            <a:endParaRPr lang="en-GB" sz="1600" dirty="0"/>
          </a:p>
          <a:p>
            <a:pPr>
              <a:lnSpc>
                <a:spcPct val="150000"/>
              </a:lnSpc>
            </a:pPr>
            <a:r>
              <a:rPr lang="cy-GB" sz="1600" dirty="0"/>
              <a:t>We strive to work in partnership with parents, recognising the joint responsibilty of home and school in a child’s education. Our aim is to build upon the experiences provided by you as parents so that we can work together towards the successful development of your child. Prior to your child starting at The Willows we will arrange a meeting to discuss your child’s learning and development. This provides an excellent opportunity to build relationships and ensures the transition from home to school is positive for every child.  It also gives you the chance to learn more about our activities and routines and it allows time to answer any questions you may have.</a:t>
            </a:r>
          </a:p>
          <a:p>
            <a:pPr>
              <a:lnSpc>
                <a:spcPct val="150000"/>
              </a:lnSpc>
            </a:pPr>
            <a:endParaRPr lang="cy-GB" sz="1600" dirty="0"/>
          </a:p>
          <a:p>
            <a:pPr>
              <a:lnSpc>
                <a:spcPct val="150000"/>
              </a:lnSpc>
            </a:pPr>
            <a:r>
              <a:rPr lang="en-GB" sz="1600" dirty="0"/>
              <a:t>We have two Reception classes with an intake of 30 children per class. </a:t>
            </a:r>
            <a:endParaRPr lang="en-GB" sz="1400" dirty="0"/>
          </a:p>
          <a:p>
            <a:pPr>
              <a:lnSpc>
                <a:spcPct val="150000"/>
              </a:lnSpc>
            </a:pPr>
            <a:endParaRPr lang="en-GB" sz="1600" dirty="0"/>
          </a:p>
          <a:p>
            <a:pPr>
              <a:lnSpc>
                <a:spcPct val="150000"/>
              </a:lnSpc>
            </a:pPr>
            <a:endParaRPr lang="en-GB" dirty="0"/>
          </a:p>
        </p:txBody>
      </p:sp>
      <p:sp>
        <p:nvSpPr>
          <p:cNvPr id="3" name="TextBox 2"/>
          <p:cNvSpPr txBox="1"/>
          <p:nvPr/>
        </p:nvSpPr>
        <p:spPr>
          <a:xfrm>
            <a:off x="323528" y="188640"/>
            <a:ext cx="8424936" cy="461665"/>
          </a:xfrm>
          <a:prstGeom prst="rect">
            <a:avLst/>
          </a:prstGeom>
          <a:noFill/>
        </p:spPr>
        <p:txBody>
          <a:bodyPr wrap="square" rtlCol="0">
            <a:spAutoFit/>
          </a:bodyPr>
          <a:lstStyle/>
          <a:p>
            <a:pPr algn="ctr"/>
            <a:r>
              <a:rPr lang="en-GB" sz="2400" dirty="0"/>
              <a:t>Welcome to Reception at The Willows Primary School</a:t>
            </a:r>
          </a:p>
        </p:txBody>
      </p:sp>
    </p:spTree>
    <p:extLst>
      <p:ext uri="{BB962C8B-B14F-4D97-AF65-F5344CB8AC3E}">
        <p14:creationId xmlns:p14="http://schemas.microsoft.com/office/powerpoint/2010/main" val="2773605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175" y="1123507"/>
            <a:ext cx="8424936" cy="877163"/>
          </a:xfrm>
          <a:prstGeom prst="rect">
            <a:avLst/>
          </a:prstGeom>
        </p:spPr>
        <p:txBody>
          <a:bodyPr wrap="square">
            <a:spAutoFit/>
          </a:bodyPr>
          <a:lstStyle/>
          <a:p>
            <a:pPr>
              <a:lnSpc>
                <a:spcPct val="150000"/>
              </a:lnSpc>
            </a:pPr>
            <a:endParaRPr lang="en-GB" sz="1600" dirty="0"/>
          </a:p>
          <a:p>
            <a:pPr>
              <a:lnSpc>
                <a:spcPct val="150000"/>
              </a:lnSpc>
            </a:pPr>
            <a:endParaRPr lang="en-GB" dirty="0"/>
          </a:p>
        </p:txBody>
      </p:sp>
      <p:sp>
        <p:nvSpPr>
          <p:cNvPr id="3" name="TextBox 2"/>
          <p:cNvSpPr txBox="1"/>
          <p:nvPr/>
        </p:nvSpPr>
        <p:spPr>
          <a:xfrm>
            <a:off x="323528" y="188640"/>
            <a:ext cx="8424936" cy="461665"/>
          </a:xfrm>
          <a:prstGeom prst="rect">
            <a:avLst/>
          </a:prstGeom>
          <a:noFill/>
        </p:spPr>
        <p:txBody>
          <a:bodyPr wrap="square" rtlCol="0">
            <a:spAutoFit/>
          </a:bodyPr>
          <a:lstStyle/>
          <a:p>
            <a:pPr algn="ctr"/>
            <a:r>
              <a:rPr lang="en-GB" sz="2400" dirty="0"/>
              <a:t>Learning in Reception</a:t>
            </a:r>
          </a:p>
        </p:txBody>
      </p:sp>
      <p:sp>
        <p:nvSpPr>
          <p:cNvPr id="4" name="TextBox 3"/>
          <p:cNvSpPr txBox="1"/>
          <p:nvPr/>
        </p:nvSpPr>
        <p:spPr>
          <a:xfrm>
            <a:off x="323528" y="836712"/>
            <a:ext cx="8568952" cy="3416320"/>
          </a:xfrm>
          <a:prstGeom prst="rect">
            <a:avLst/>
          </a:prstGeom>
          <a:noFill/>
        </p:spPr>
        <p:txBody>
          <a:bodyPr wrap="square" rtlCol="0">
            <a:spAutoFit/>
          </a:bodyPr>
          <a:lstStyle/>
          <a:p>
            <a:pPr>
              <a:lnSpc>
                <a:spcPct val="150000"/>
              </a:lnSpc>
            </a:pPr>
            <a:r>
              <a:rPr lang="cy-GB" sz="1600" dirty="0"/>
              <a:t>We follow The Foundation curriculum which is based on the understanding that children learn through play. The curriculum aims to enrich the development of each child.  It encourages the child to be independent and fosters their natural curiosity through exploration and investigation. In our Reception unit, as well introducing the children to a range of topics, we encourage children to follow their own interests and provide an environment that faciliates children to develop their knowledge and understanding of topics which are of interest to them. Children are supported by the environment and the adults who work with them in Reception to learn through playing, exploring, creating and thinking critically. </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259912" y="4156718"/>
            <a:ext cx="2696184" cy="202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50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6175" y="1123507"/>
            <a:ext cx="8424936" cy="877163"/>
          </a:xfrm>
          <a:prstGeom prst="rect">
            <a:avLst/>
          </a:prstGeom>
        </p:spPr>
        <p:txBody>
          <a:bodyPr wrap="square">
            <a:spAutoFit/>
          </a:bodyPr>
          <a:lstStyle/>
          <a:p>
            <a:pPr>
              <a:lnSpc>
                <a:spcPct val="150000"/>
              </a:lnSpc>
            </a:pPr>
            <a:endParaRPr lang="en-GB" sz="1600" dirty="0"/>
          </a:p>
          <a:p>
            <a:pPr>
              <a:lnSpc>
                <a:spcPct val="150000"/>
              </a:lnSpc>
            </a:pPr>
            <a:endParaRPr lang="en-GB" dirty="0"/>
          </a:p>
        </p:txBody>
      </p:sp>
      <p:sp>
        <p:nvSpPr>
          <p:cNvPr id="5" name="TextBox 4"/>
          <p:cNvSpPr txBox="1"/>
          <p:nvPr/>
        </p:nvSpPr>
        <p:spPr>
          <a:xfrm>
            <a:off x="323528" y="188640"/>
            <a:ext cx="8424936" cy="461665"/>
          </a:xfrm>
          <a:prstGeom prst="rect">
            <a:avLst/>
          </a:prstGeom>
          <a:noFill/>
        </p:spPr>
        <p:txBody>
          <a:bodyPr wrap="square" rtlCol="0">
            <a:spAutoFit/>
          </a:bodyPr>
          <a:lstStyle/>
          <a:p>
            <a:pPr algn="ctr"/>
            <a:r>
              <a:rPr lang="en-GB" sz="2400" dirty="0"/>
              <a:t>The learning environment</a:t>
            </a:r>
          </a:p>
        </p:txBody>
      </p:sp>
      <p:sp>
        <p:nvSpPr>
          <p:cNvPr id="7" name="TextBox 6"/>
          <p:cNvSpPr txBox="1"/>
          <p:nvPr/>
        </p:nvSpPr>
        <p:spPr>
          <a:xfrm>
            <a:off x="323528" y="836712"/>
            <a:ext cx="8568952" cy="3785652"/>
          </a:xfrm>
          <a:prstGeom prst="rect">
            <a:avLst/>
          </a:prstGeom>
          <a:noFill/>
        </p:spPr>
        <p:txBody>
          <a:bodyPr wrap="square" rtlCol="0">
            <a:spAutoFit/>
          </a:bodyPr>
          <a:lstStyle/>
          <a:p>
            <a:pPr>
              <a:lnSpc>
                <a:spcPct val="150000"/>
              </a:lnSpc>
            </a:pPr>
            <a:r>
              <a:rPr lang="cy-GB" sz="1600" dirty="0"/>
              <a:t>In each area of the Reception unit the children are able to access activities that will support their learning and development across all areas of the Foundation Stage curriculum.   </a:t>
            </a:r>
          </a:p>
          <a:p>
            <a:pPr>
              <a:lnSpc>
                <a:spcPct val="150000"/>
              </a:lnSpc>
            </a:pPr>
            <a:endParaRPr lang="en-GB" sz="1600" dirty="0"/>
          </a:p>
          <a:p>
            <a:pPr>
              <a:lnSpc>
                <a:spcPct val="150000"/>
              </a:lnSpc>
            </a:pPr>
            <a:r>
              <a:rPr lang="cy-GB" sz="1600" dirty="0"/>
              <a:t>The learning environment contains a mixture of continuous and enhanced provision. The continuous provision is what the children always have access to and changes over the year to ensure the environment appropriately challenges children’s learning. The enhanced provision are activities which have been specifically planned to develop a key skill, support an area of learning or develop knowledge and understanding of the topic that the children are learning about. </a:t>
            </a:r>
          </a:p>
        </p:txBody>
      </p:sp>
    </p:spTree>
    <p:extLst>
      <p:ext uri="{BB962C8B-B14F-4D97-AF65-F5344CB8AC3E}">
        <p14:creationId xmlns:p14="http://schemas.microsoft.com/office/powerpoint/2010/main" val="1183630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6175" y="1123507"/>
            <a:ext cx="5757659" cy="877163"/>
          </a:xfrm>
          <a:prstGeom prst="rect">
            <a:avLst/>
          </a:prstGeom>
        </p:spPr>
        <p:txBody>
          <a:bodyPr wrap="square">
            <a:spAutoFit/>
          </a:bodyPr>
          <a:lstStyle/>
          <a:p>
            <a:pPr>
              <a:lnSpc>
                <a:spcPct val="150000"/>
              </a:lnSpc>
            </a:pPr>
            <a:endParaRPr lang="en-GB" sz="1600" dirty="0"/>
          </a:p>
          <a:p>
            <a:pPr>
              <a:lnSpc>
                <a:spcPct val="150000"/>
              </a:lnSpc>
            </a:pPr>
            <a:endParaRPr lang="en-GB" dirty="0"/>
          </a:p>
        </p:txBody>
      </p:sp>
      <p:sp>
        <p:nvSpPr>
          <p:cNvPr id="5" name="TextBox 4"/>
          <p:cNvSpPr txBox="1"/>
          <p:nvPr/>
        </p:nvSpPr>
        <p:spPr>
          <a:xfrm>
            <a:off x="323528" y="188641"/>
            <a:ext cx="8424936" cy="461665"/>
          </a:xfrm>
          <a:prstGeom prst="rect">
            <a:avLst/>
          </a:prstGeom>
          <a:noFill/>
        </p:spPr>
        <p:txBody>
          <a:bodyPr wrap="square" rtlCol="0">
            <a:spAutoFit/>
          </a:bodyPr>
          <a:lstStyle/>
          <a:p>
            <a:pPr algn="ctr"/>
            <a:r>
              <a:rPr lang="en-GB" sz="2400" dirty="0"/>
              <a:t>The learning environment – The imagination area</a:t>
            </a:r>
          </a:p>
        </p:txBody>
      </p:sp>
      <p:sp>
        <p:nvSpPr>
          <p:cNvPr id="7" name="TextBox 6"/>
          <p:cNvSpPr txBox="1"/>
          <p:nvPr/>
        </p:nvSpPr>
        <p:spPr>
          <a:xfrm>
            <a:off x="179512" y="3068958"/>
            <a:ext cx="2422332" cy="677108"/>
          </a:xfrm>
          <a:prstGeom prst="rect">
            <a:avLst/>
          </a:prstGeom>
          <a:noFill/>
        </p:spPr>
        <p:txBody>
          <a:bodyPr wrap="square" rtlCol="0">
            <a:spAutoFit/>
          </a:bodyPr>
          <a:lstStyle/>
          <a:p>
            <a:r>
              <a:rPr lang="cy-GB" sz="1400" dirty="0"/>
              <a:t>Construction role play</a:t>
            </a:r>
          </a:p>
          <a:p>
            <a:pPr>
              <a:lnSpc>
                <a:spcPct val="150000"/>
              </a:lnSpc>
            </a:pPr>
            <a:endParaRPr lang="en-GB" sz="1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4077070"/>
            <a:ext cx="2422332" cy="181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0093" y="1252208"/>
            <a:ext cx="2422332" cy="181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4077072"/>
            <a:ext cx="2422332" cy="181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252209"/>
            <a:ext cx="2422332" cy="181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70093" y="4077071"/>
            <a:ext cx="2422332" cy="181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800000">
            <a:off x="6516216" y="1249825"/>
            <a:ext cx="2422333" cy="181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386306" y="3066575"/>
            <a:ext cx="2422332" cy="1107996"/>
          </a:xfrm>
          <a:prstGeom prst="rect">
            <a:avLst/>
          </a:prstGeom>
          <a:noFill/>
        </p:spPr>
        <p:txBody>
          <a:bodyPr wrap="square" rtlCol="0">
            <a:spAutoFit/>
          </a:bodyPr>
          <a:lstStyle/>
          <a:p>
            <a:r>
              <a:rPr lang="cy-GB" sz="1400" dirty="0"/>
              <a:t>Secret messaging centre to encourage mark making and writing</a:t>
            </a:r>
          </a:p>
          <a:p>
            <a:pPr>
              <a:lnSpc>
                <a:spcPct val="150000"/>
              </a:lnSpc>
            </a:pPr>
            <a:endParaRPr lang="en-GB" sz="1600" dirty="0"/>
          </a:p>
        </p:txBody>
      </p:sp>
      <p:sp>
        <p:nvSpPr>
          <p:cNvPr id="14" name="TextBox 13"/>
          <p:cNvSpPr txBox="1"/>
          <p:nvPr/>
        </p:nvSpPr>
        <p:spPr>
          <a:xfrm>
            <a:off x="6516216" y="3066574"/>
            <a:ext cx="2422332" cy="1107996"/>
          </a:xfrm>
          <a:prstGeom prst="rect">
            <a:avLst/>
          </a:prstGeom>
          <a:noFill/>
        </p:spPr>
        <p:txBody>
          <a:bodyPr wrap="square" rtlCol="0">
            <a:spAutoFit/>
          </a:bodyPr>
          <a:lstStyle/>
          <a:p>
            <a:r>
              <a:rPr lang="cy-GB" sz="1400" dirty="0"/>
              <a:t>Making muscles station to develop fine and gross motor control</a:t>
            </a:r>
          </a:p>
          <a:p>
            <a:pPr>
              <a:lnSpc>
                <a:spcPct val="150000"/>
              </a:lnSpc>
            </a:pPr>
            <a:endParaRPr lang="en-GB" sz="1600" dirty="0"/>
          </a:p>
        </p:txBody>
      </p:sp>
      <p:sp>
        <p:nvSpPr>
          <p:cNvPr id="15" name="TextBox 14"/>
          <p:cNvSpPr txBox="1"/>
          <p:nvPr/>
        </p:nvSpPr>
        <p:spPr>
          <a:xfrm>
            <a:off x="179512" y="5893819"/>
            <a:ext cx="2422332" cy="677108"/>
          </a:xfrm>
          <a:prstGeom prst="rect">
            <a:avLst/>
          </a:prstGeom>
          <a:noFill/>
        </p:spPr>
        <p:txBody>
          <a:bodyPr wrap="square" rtlCol="0">
            <a:spAutoFit/>
          </a:bodyPr>
          <a:lstStyle/>
          <a:p>
            <a:r>
              <a:rPr lang="cy-GB" sz="1400" dirty="0"/>
              <a:t>Home role play area</a:t>
            </a:r>
          </a:p>
          <a:p>
            <a:pPr>
              <a:lnSpc>
                <a:spcPct val="150000"/>
              </a:lnSpc>
            </a:pPr>
            <a:endParaRPr lang="en-GB" sz="1600" dirty="0"/>
          </a:p>
        </p:txBody>
      </p:sp>
      <p:sp>
        <p:nvSpPr>
          <p:cNvPr id="16" name="TextBox 15"/>
          <p:cNvSpPr txBox="1"/>
          <p:nvPr/>
        </p:nvSpPr>
        <p:spPr>
          <a:xfrm>
            <a:off x="3382479" y="5893819"/>
            <a:ext cx="2422332" cy="1107996"/>
          </a:xfrm>
          <a:prstGeom prst="rect">
            <a:avLst/>
          </a:prstGeom>
          <a:noFill/>
        </p:spPr>
        <p:txBody>
          <a:bodyPr wrap="square" rtlCol="0">
            <a:spAutoFit/>
          </a:bodyPr>
          <a:lstStyle/>
          <a:p>
            <a:r>
              <a:rPr lang="cy-GB" sz="1400" dirty="0"/>
              <a:t>Curiosity cube to encourage the children to develop their communication skills</a:t>
            </a:r>
          </a:p>
          <a:p>
            <a:pPr>
              <a:lnSpc>
                <a:spcPct val="150000"/>
              </a:lnSpc>
            </a:pPr>
            <a:endParaRPr lang="en-GB" sz="1600" dirty="0"/>
          </a:p>
        </p:txBody>
      </p:sp>
      <p:sp>
        <p:nvSpPr>
          <p:cNvPr id="17" name="TextBox 16"/>
          <p:cNvSpPr txBox="1"/>
          <p:nvPr/>
        </p:nvSpPr>
        <p:spPr>
          <a:xfrm>
            <a:off x="6516217" y="5860933"/>
            <a:ext cx="2422332" cy="1323439"/>
          </a:xfrm>
          <a:prstGeom prst="rect">
            <a:avLst/>
          </a:prstGeom>
          <a:noFill/>
        </p:spPr>
        <p:txBody>
          <a:bodyPr wrap="square" rtlCol="0">
            <a:spAutoFit/>
          </a:bodyPr>
          <a:lstStyle/>
          <a:p>
            <a:r>
              <a:rPr lang="cy-GB" sz="1400" dirty="0"/>
              <a:t>Phonics station for children to practise skills taught during adult directed sessions</a:t>
            </a:r>
          </a:p>
          <a:p>
            <a:pPr>
              <a:lnSpc>
                <a:spcPct val="150000"/>
              </a:lnSpc>
            </a:pPr>
            <a:endParaRPr lang="en-GB" sz="1600" dirty="0"/>
          </a:p>
        </p:txBody>
      </p:sp>
    </p:spTree>
    <p:extLst>
      <p:ext uri="{BB962C8B-B14F-4D97-AF65-F5344CB8AC3E}">
        <p14:creationId xmlns:p14="http://schemas.microsoft.com/office/powerpoint/2010/main" val="1099939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6175" y="1123507"/>
            <a:ext cx="5757659" cy="877163"/>
          </a:xfrm>
          <a:prstGeom prst="rect">
            <a:avLst/>
          </a:prstGeom>
        </p:spPr>
        <p:txBody>
          <a:bodyPr wrap="square">
            <a:spAutoFit/>
          </a:bodyPr>
          <a:lstStyle/>
          <a:p>
            <a:pPr>
              <a:lnSpc>
                <a:spcPct val="150000"/>
              </a:lnSpc>
            </a:pPr>
            <a:endParaRPr lang="en-GB" sz="1600" dirty="0"/>
          </a:p>
          <a:p>
            <a:pPr>
              <a:lnSpc>
                <a:spcPct val="150000"/>
              </a:lnSpc>
            </a:pPr>
            <a:endParaRPr lang="en-GB" dirty="0"/>
          </a:p>
        </p:txBody>
      </p:sp>
      <p:sp>
        <p:nvSpPr>
          <p:cNvPr id="5" name="TextBox 4"/>
          <p:cNvSpPr txBox="1"/>
          <p:nvPr/>
        </p:nvSpPr>
        <p:spPr>
          <a:xfrm>
            <a:off x="323528" y="188641"/>
            <a:ext cx="8424936" cy="461665"/>
          </a:xfrm>
          <a:prstGeom prst="rect">
            <a:avLst/>
          </a:prstGeom>
          <a:noFill/>
        </p:spPr>
        <p:txBody>
          <a:bodyPr wrap="square" rtlCol="0">
            <a:spAutoFit/>
          </a:bodyPr>
          <a:lstStyle/>
          <a:p>
            <a:pPr algn="ctr"/>
            <a:r>
              <a:rPr lang="en-GB" sz="2400" dirty="0"/>
              <a:t>The learning environment – The creative area</a:t>
            </a:r>
          </a:p>
        </p:txBody>
      </p:sp>
      <p:sp>
        <p:nvSpPr>
          <p:cNvPr id="7" name="TextBox 6"/>
          <p:cNvSpPr txBox="1"/>
          <p:nvPr/>
        </p:nvSpPr>
        <p:spPr>
          <a:xfrm>
            <a:off x="179512" y="3068958"/>
            <a:ext cx="2422332" cy="677108"/>
          </a:xfrm>
          <a:prstGeom prst="rect">
            <a:avLst/>
          </a:prstGeom>
          <a:noFill/>
        </p:spPr>
        <p:txBody>
          <a:bodyPr wrap="square" rtlCol="0">
            <a:spAutoFit/>
          </a:bodyPr>
          <a:lstStyle/>
          <a:p>
            <a:r>
              <a:rPr lang="cy-GB" sz="1400" dirty="0"/>
              <a:t>Sand play</a:t>
            </a:r>
          </a:p>
          <a:p>
            <a:pPr>
              <a:lnSpc>
                <a:spcPct val="150000"/>
              </a:lnSpc>
            </a:pPr>
            <a:endParaRPr lang="en-GB" sz="1600" dirty="0"/>
          </a:p>
        </p:txBody>
      </p:sp>
      <p:sp>
        <p:nvSpPr>
          <p:cNvPr id="13" name="TextBox 12"/>
          <p:cNvSpPr txBox="1"/>
          <p:nvPr/>
        </p:nvSpPr>
        <p:spPr>
          <a:xfrm>
            <a:off x="3386306" y="3066575"/>
            <a:ext cx="2422332" cy="677108"/>
          </a:xfrm>
          <a:prstGeom prst="rect">
            <a:avLst/>
          </a:prstGeom>
          <a:noFill/>
        </p:spPr>
        <p:txBody>
          <a:bodyPr wrap="square" rtlCol="0">
            <a:spAutoFit/>
          </a:bodyPr>
          <a:lstStyle/>
          <a:p>
            <a:r>
              <a:rPr lang="cy-GB" sz="1400" dirty="0"/>
              <a:t>Water play</a:t>
            </a:r>
          </a:p>
          <a:p>
            <a:pPr>
              <a:lnSpc>
                <a:spcPct val="150000"/>
              </a:lnSpc>
            </a:pPr>
            <a:endParaRPr lang="en-GB" sz="1600" dirty="0"/>
          </a:p>
        </p:txBody>
      </p:sp>
      <p:sp>
        <p:nvSpPr>
          <p:cNvPr id="14" name="TextBox 13"/>
          <p:cNvSpPr txBox="1"/>
          <p:nvPr/>
        </p:nvSpPr>
        <p:spPr>
          <a:xfrm>
            <a:off x="6516216" y="3066574"/>
            <a:ext cx="2422332" cy="677108"/>
          </a:xfrm>
          <a:prstGeom prst="rect">
            <a:avLst/>
          </a:prstGeom>
          <a:noFill/>
        </p:spPr>
        <p:txBody>
          <a:bodyPr wrap="square" rtlCol="0">
            <a:spAutoFit/>
          </a:bodyPr>
          <a:lstStyle/>
          <a:p>
            <a:r>
              <a:rPr lang="cy-GB" sz="1400" dirty="0"/>
              <a:t>Dough gym</a:t>
            </a:r>
          </a:p>
          <a:p>
            <a:pPr>
              <a:lnSpc>
                <a:spcPct val="150000"/>
              </a:lnSpc>
            </a:pPr>
            <a:endParaRPr lang="en-GB" sz="1600" dirty="0"/>
          </a:p>
        </p:txBody>
      </p:sp>
      <p:sp>
        <p:nvSpPr>
          <p:cNvPr id="15" name="TextBox 14"/>
          <p:cNvSpPr txBox="1"/>
          <p:nvPr/>
        </p:nvSpPr>
        <p:spPr>
          <a:xfrm>
            <a:off x="1645611" y="5661015"/>
            <a:ext cx="2422332" cy="892552"/>
          </a:xfrm>
          <a:prstGeom prst="rect">
            <a:avLst/>
          </a:prstGeom>
          <a:noFill/>
        </p:spPr>
        <p:txBody>
          <a:bodyPr wrap="square" rtlCol="0">
            <a:spAutoFit/>
          </a:bodyPr>
          <a:lstStyle/>
          <a:p>
            <a:r>
              <a:rPr lang="cy-GB" sz="1400" dirty="0"/>
              <a:t>Space for children to focus on their own creations</a:t>
            </a:r>
          </a:p>
          <a:p>
            <a:pPr>
              <a:lnSpc>
                <a:spcPct val="150000"/>
              </a:lnSpc>
            </a:pPr>
            <a:endParaRPr lang="en-GB" sz="1600" dirty="0"/>
          </a:p>
        </p:txBody>
      </p:sp>
      <p:sp>
        <p:nvSpPr>
          <p:cNvPr id="16" name="TextBox 15"/>
          <p:cNvSpPr txBox="1"/>
          <p:nvPr/>
        </p:nvSpPr>
        <p:spPr>
          <a:xfrm>
            <a:off x="5004047" y="5660337"/>
            <a:ext cx="2422332" cy="892552"/>
          </a:xfrm>
          <a:prstGeom prst="rect">
            <a:avLst/>
          </a:prstGeom>
          <a:noFill/>
        </p:spPr>
        <p:txBody>
          <a:bodyPr wrap="square" rtlCol="0">
            <a:spAutoFit/>
          </a:bodyPr>
          <a:lstStyle/>
          <a:p>
            <a:r>
              <a:rPr lang="cy-GB" sz="1400" dirty="0"/>
              <a:t>Creative resources for children to self-access</a:t>
            </a:r>
          </a:p>
          <a:p>
            <a:pPr>
              <a:lnSpc>
                <a:spcPct val="150000"/>
              </a:lnSpc>
            </a:pPr>
            <a:endParaRPr lang="en-GB" sz="16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79781" y="1249825"/>
            <a:ext cx="2422332" cy="181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549815" y="1252209"/>
            <a:ext cx="2422332" cy="181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3428365" y="1265088"/>
            <a:ext cx="2413746" cy="1810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5004048" y="3846882"/>
            <a:ext cx="2417938" cy="1813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1691678" y="3878816"/>
            <a:ext cx="2376265" cy="178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489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6175" y="1123507"/>
            <a:ext cx="5757659" cy="877163"/>
          </a:xfrm>
          <a:prstGeom prst="rect">
            <a:avLst/>
          </a:prstGeom>
        </p:spPr>
        <p:txBody>
          <a:bodyPr wrap="square">
            <a:spAutoFit/>
          </a:bodyPr>
          <a:lstStyle/>
          <a:p>
            <a:pPr>
              <a:lnSpc>
                <a:spcPct val="150000"/>
              </a:lnSpc>
            </a:pPr>
            <a:endParaRPr lang="en-GB" sz="1600" dirty="0"/>
          </a:p>
          <a:p>
            <a:pPr>
              <a:lnSpc>
                <a:spcPct val="150000"/>
              </a:lnSpc>
            </a:pPr>
            <a:endParaRPr lang="en-GB" dirty="0"/>
          </a:p>
        </p:txBody>
      </p:sp>
      <p:sp>
        <p:nvSpPr>
          <p:cNvPr id="5" name="TextBox 4"/>
          <p:cNvSpPr txBox="1"/>
          <p:nvPr/>
        </p:nvSpPr>
        <p:spPr>
          <a:xfrm>
            <a:off x="323528" y="188641"/>
            <a:ext cx="8424936" cy="461665"/>
          </a:xfrm>
          <a:prstGeom prst="rect">
            <a:avLst/>
          </a:prstGeom>
          <a:noFill/>
        </p:spPr>
        <p:txBody>
          <a:bodyPr wrap="square" rtlCol="0">
            <a:spAutoFit/>
          </a:bodyPr>
          <a:lstStyle/>
          <a:p>
            <a:pPr algn="ctr"/>
            <a:r>
              <a:rPr lang="en-GB" sz="2400" dirty="0"/>
              <a:t>The learning environment – Ash class</a:t>
            </a:r>
          </a:p>
        </p:txBody>
      </p:sp>
      <p:sp>
        <p:nvSpPr>
          <p:cNvPr id="7" name="TextBox 6"/>
          <p:cNvSpPr txBox="1"/>
          <p:nvPr/>
        </p:nvSpPr>
        <p:spPr>
          <a:xfrm>
            <a:off x="221351" y="3051716"/>
            <a:ext cx="2422332" cy="677108"/>
          </a:xfrm>
          <a:prstGeom prst="rect">
            <a:avLst/>
          </a:prstGeom>
          <a:noFill/>
        </p:spPr>
        <p:txBody>
          <a:bodyPr wrap="square" rtlCol="0">
            <a:spAutoFit/>
          </a:bodyPr>
          <a:lstStyle/>
          <a:p>
            <a:r>
              <a:rPr lang="cy-GB" sz="1400" dirty="0"/>
              <a:t>Mark making/writing area</a:t>
            </a:r>
          </a:p>
          <a:p>
            <a:pPr>
              <a:lnSpc>
                <a:spcPct val="150000"/>
              </a:lnSpc>
            </a:pPr>
            <a:endParaRPr lang="en-GB" sz="1600" dirty="0"/>
          </a:p>
        </p:txBody>
      </p:sp>
      <p:sp>
        <p:nvSpPr>
          <p:cNvPr id="13" name="TextBox 12"/>
          <p:cNvSpPr txBox="1"/>
          <p:nvPr/>
        </p:nvSpPr>
        <p:spPr>
          <a:xfrm>
            <a:off x="3386306" y="3066575"/>
            <a:ext cx="2422332" cy="677108"/>
          </a:xfrm>
          <a:prstGeom prst="rect">
            <a:avLst/>
          </a:prstGeom>
          <a:noFill/>
        </p:spPr>
        <p:txBody>
          <a:bodyPr wrap="square" rtlCol="0">
            <a:spAutoFit/>
          </a:bodyPr>
          <a:lstStyle/>
          <a:p>
            <a:r>
              <a:rPr lang="cy-GB" sz="1400" dirty="0"/>
              <a:t>Reading area</a:t>
            </a:r>
          </a:p>
          <a:p>
            <a:pPr>
              <a:lnSpc>
                <a:spcPct val="150000"/>
              </a:lnSpc>
            </a:pPr>
            <a:endParaRPr lang="en-GB" sz="1600" dirty="0"/>
          </a:p>
        </p:txBody>
      </p:sp>
      <p:sp>
        <p:nvSpPr>
          <p:cNvPr id="14" name="TextBox 13"/>
          <p:cNvSpPr txBox="1"/>
          <p:nvPr/>
        </p:nvSpPr>
        <p:spPr>
          <a:xfrm>
            <a:off x="6516216" y="3066574"/>
            <a:ext cx="2422332" cy="677108"/>
          </a:xfrm>
          <a:prstGeom prst="rect">
            <a:avLst/>
          </a:prstGeom>
          <a:noFill/>
        </p:spPr>
        <p:txBody>
          <a:bodyPr wrap="square" rtlCol="0">
            <a:spAutoFit/>
          </a:bodyPr>
          <a:lstStyle/>
          <a:p>
            <a:r>
              <a:rPr lang="cy-GB" sz="1400" dirty="0"/>
              <a:t>Investigation station</a:t>
            </a:r>
          </a:p>
          <a:p>
            <a:pPr>
              <a:lnSpc>
                <a:spcPct val="150000"/>
              </a:lnSpc>
            </a:pPr>
            <a:endParaRPr lang="en-GB" sz="1600" dirty="0"/>
          </a:p>
        </p:txBody>
      </p:sp>
      <p:sp>
        <p:nvSpPr>
          <p:cNvPr id="15" name="TextBox 14"/>
          <p:cNvSpPr txBox="1"/>
          <p:nvPr/>
        </p:nvSpPr>
        <p:spPr>
          <a:xfrm>
            <a:off x="1645611" y="5661015"/>
            <a:ext cx="2422332" cy="677108"/>
          </a:xfrm>
          <a:prstGeom prst="rect">
            <a:avLst/>
          </a:prstGeom>
          <a:noFill/>
        </p:spPr>
        <p:txBody>
          <a:bodyPr wrap="square" rtlCol="0">
            <a:spAutoFit/>
          </a:bodyPr>
          <a:lstStyle/>
          <a:p>
            <a:r>
              <a:rPr lang="cy-GB" sz="1400" dirty="0"/>
              <a:t>Maths role play area</a:t>
            </a:r>
          </a:p>
          <a:p>
            <a:pPr>
              <a:lnSpc>
                <a:spcPct val="150000"/>
              </a:lnSpc>
            </a:pPr>
            <a:endParaRPr lang="en-GB" sz="1600" dirty="0"/>
          </a:p>
        </p:txBody>
      </p:sp>
      <p:sp>
        <p:nvSpPr>
          <p:cNvPr id="16" name="TextBox 15"/>
          <p:cNvSpPr txBox="1"/>
          <p:nvPr/>
        </p:nvSpPr>
        <p:spPr>
          <a:xfrm>
            <a:off x="5004047" y="5660337"/>
            <a:ext cx="2422332" cy="677108"/>
          </a:xfrm>
          <a:prstGeom prst="rect">
            <a:avLst/>
          </a:prstGeom>
          <a:noFill/>
        </p:spPr>
        <p:txBody>
          <a:bodyPr wrap="square" rtlCol="0">
            <a:spAutoFit/>
          </a:bodyPr>
          <a:lstStyle/>
          <a:p>
            <a:r>
              <a:rPr lang="cy-GB" sz="1400" dirty="0"/>
              <a:t>Fine motor area</a:t>
            </a:r>
          </a:p>
          <a:p>
            <a:pPr>
              <a:lnSpc>
                <a:spcPct val="150000"/>
              </a:lnSpc>
            </a:pPr>
            <a:endParaRPr lang="en-GB" sz="16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8260" y="3834480"/>
            <a:ext cx="2388119" cy="1791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2717" y="3869926"/>
            <a:ext cx="2388119" cy="1791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0429" y="1275485"/>
            <a:ext cx="2388119" cy="1791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0519" y="1281283"/>
            <a:ext cx="2388119" cy="1791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564" y="1260627"/>
            <a:ext cx="2388119" cy="1791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310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6175" y="1123507"/>
            <a:ext cx="5757659" cy="877163"/>
          </a:xfrm>
          <a:prstGeom prst="rect">
            <a:avLst/>
          </a:prstGeom>
        </p:spPr>
        <p:txBody>
          <a:bodyPr wrap="square">
            <a:spAutoFit/>
          </a:bodyPr>
          <a:lstStyle/>
          <a:p>
            <a:pPr>
              <a:lnSpc>
                <a:spcPct val="150000"/>
              </a:lnSpc>
            </a:pPr>
            <a:endParaRPr lang="en-GB" sz="1600" dirty="0"/>
          </a:p>
          <a:p>
            <a:pPr>
              <a:lnSpc>
                <a:spcPct val="150000"/>
              </a:lnSpc>
            </a:pPr>
            <a:endParaRPr lang="en-GB" dirty="0"/>
          </a:p>
        </p:txBody>
      </p:sp>
      <p:sp>
        <p:nvSpPr>
          <p:cNvPr id="5" name="TextBox 4"/>
          <p:cNvSpPr txBox="1"/>
          <p:nvPr/>
        </p:nvSpPr>
        <p:spPr>
          <a:xfrm>
            <a:off x="323528" y="188641"/>
            <a:ext cx="8424936" cy="461665"/>
          </a:xfrm>
          <a:prstGeom prst="rect">
            <a:avLst/>
          </a:prstGeom>
          <a:noFill/>
        </p:spPr>
        <p:txBody>
          <a:bodyPr wrap="square" rtlCol="0">
            <a:spAutoFit/>
          </a:bodyPr>
          <a:lstStyle/>
          <a:p>
            <a:pPr algn="ctr"/>
            <a:r>
              <a:rPr lang="en-GB" sz="2400" dirty="0"/>
              <a:t>The learning environment – Elm class</a:t>
            </a:r>
          </a:p>
        </p:txBody>
      </p:sp>
      <p:sp>
        <p:nvSpPr>
          <p:cNvPr id="7" name="TextBox 6"/>
          <p:cNvSpPr txBox="1"/>
          <p:nvPr/>
        </p:nvSpPr>
        <p:spPr>
          <a:xfrm>
            <a:off x="1662717" y="3005914"/>
            <a:ext cx="2422332" cy="677108"/>
          </a:xfrm>
          <a:prstGeom prst="rect">
            <a:avLst/>
          </a:prstGeom>
          <a:noFill/>
        </p:spPr>
        <p:txBody>
          <a:bodyPr wrap="square" rtlCol="0">
            <a:spAutoFit/>
          </a:bodyPr>
          <a:lstStyle/>
          <a:p>
            <a:r>
              <a:rPr lang="cy-GB" sz="1400" dirty="0"/>
              <a:t>Reading area</a:t>
            </a:r>
          </a:p>
          <a:p>
            <a:pPr>
              <a:lnSpc>
                <a:spcPct val="150000"/>
              </a:lnSpc>
            </a:pPr>
            <a:endParaRPr lang="en-GB" sz="1600" dirty="0"/>
          </a:p>
        </p:txBody>
      </p:sp>
      <p:sp>
        <p:nvSpPr>
          <p:cNvPr id="14" name="TextBox 13"/>
          <p:cNvSpPr txBox="1"/>
          <p:nvPr/>
        </p:nvSpPr>
        <p:spPr>
          <a:xfrm>
            <a:off x="5003997" y="2986388"/>
            <a:ext cx="2422332" cy="677108"/>
          </a:xfrm>
          <a:prstGeom prst="rect">
            <a:avLst/>
          </a:prstGeom>
          <a:noFill/>
        </p:spPr>
        <p:txBody>
          <a:bodyPr wrap="square" rtlCol="0">
            <a:spAutoFit/>
          </a:bodyPr>
          <a:lstStyle/>
          <a:p>
            <a:r>
              <a:rPr lang="cy-GB" sz="1400" dirty="0"/>
              <a:t>Maths role play area</a:t>
            </a:r>
          </a:p>
          <a:p>
            <a:pPr>
              <a:lnSpc>
                <a:spcPct val="150000"/>
              </a:lnSpc>
            </a:pPr>
            <a:endParaRPr lang="en-GB" sz="1600" dirty="0"/>
          </a:p>
        </p:txBody>
      </p:sp>
      <p:sp>
        <p:nvSpPr>
          <p:cNvPr id="15" name="TextBox 14"/>
          <p:cNvSpPr txBox="1"/>
          <p:nvPr/>
        </p:nvSpPr>
        <p:spPr>
          <a:xfrm>
            <a:off x="1645611" y="5661015"/>
            <a:ext cx="2422332" cy="677108"/>
          </a:xfrm>
          <a:prstGeom prst="rect">
            <a:avLst/>
          </a:prstGeom>
          <a:noFill/>
        </p:spPr>
        <p:txBody>
          <a:bodyPr wrap="square" rtlCol="0">
            <a:spAutoFit/>
          </a:bodyPr>
          <a:lstStyle/>
          <a:p>
            <a:r>
              <a:rPr lang="cy-GB" sz="1400" dirty="0"/>
              <a:t>Small world play</a:t>
            </a:r>
          </a:p>
          <a:p>
            <a:pPr>
              <a:lnSpc>
                <a:spcPct val="150000"/>
              </a:lnSpc>
            </a:pPr>
            <a:endParaRPr lang="en-GB" sz="1600" dirty="0"/>
          </a:p>
        </p:txBody>
      </p:sp>
      <p:sp>
        <p:nvSpPr>
          <p:cNvPr id="16" name="TextBox 15"/>
          <p:cNvSpPr txBox="1"/>
          <p:nvPr/>
        </p:nvSpPr>
        <p:spPr>
          <a:xfrm>
            <a:off x="5004047" y="5660337"/>
            <a:ext cx="2422332" cy="677108"/>
          </a:xfrm>
          <a:prstGeom prst="rect">
            <a:avLst/>
          </a:prstGeom>
          <a:noFill/>
        </p:spPr>
        <p:txBody>
          <a:bodyPr wrap="square" rtlCol="0">
            <a:spAutoFit/>
          </a:bodyPr>
          <a:lstStyle/>
          <a:p>
            <a:r>
              <a:rPr lang="cy-GB" sz="1400" dirty="0"/>
              <a:t>Mark making/writing area</a:t>
            </a:r>
          </a:p>
          <a:p>
            <a:pPr>
              <a:lnSpc>
                <a:spcPct val="150000"/>
              </a:lnSpc>
            </a:pPr>
            <a:endParaRPr lang="en-GB" sz="1600"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8260" y="1214824"/>
            <a:ext cx="2388119" cy="1791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9824" y="1214825"/>
            <a:ext cx="2388119" cy="1791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8260" y="3869247"/>
            <a:ext cx="2388119" cy="1791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0471" y="3869248"/>
            <a:ext cx="2388119" cy="1791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280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6175" y="1123507"/>
            <a:ext cx="5757659" cy="877163"/>
          </a:xfrm>
          <a:prstGeom prst="rect">
            <a:avLst/>
          </a:prstGeom>
        </p:spPr>
        <p:txBody>
          <a:bodyPr wrap="square">
            <a:spAutoFit/>
          </a:bodyPr>
          <a:lstStyle/>
          <a:p>
            <a:pPr>
              <a:lnSpc>
                <a:spcPct val="150000"/>
              </a:lnSpc>
            </a:pPr>
            <a:endParaRPr lang="en-GB" sz="1600" dirty="0"/>
          </a:p>
          <a:p>
            <a:pPr>
              <a:lnSpc>
                <a:spcPct val="150000"/>
              </a:lnSpc>
            </a:pPr>
            <a:endParaRPr lang="en-GB" dirty="0"/>
          </a:p>
        </p:txBody>
      </p:sp>
      <p:sp>
        <p:nvSpPr>
          <p:cNvPr id="5" name="TextBox 4"/>
          <p:cNvSpPr txBox="1"/>
          <p:nvPr/>
        </p:nvSpPr>
        <p:spPr>
          <a:xfrm>
            <a:off x="323528" y="188641"/>
            <a:ext cx="8424936" cy="461665"/>
          </a:xfrm>
          <a:prstGeom prst="rect">
            <a:avLst/>
          </a:prstGeom>
          <a:noFill/>
        </p:spPr>
        <p:txBody>
          <a:bodyPr wrap="square" rtlCol="0">
            <a:spAutoFit/>
          </a:bodyPr>
          <a:lstStyle/>
          <a:p>
            <a:pPr algn="ctr"/>
            <a:r>
              <a:rPr lang="en-GB" sz="2400" dirty="0"/>
              <a:t>The learning environment – Outside learning environment</a:t>
            </a:r>
          </a:p>
        </p:txBody>
      </p:sp>
      <p:sp>
        <p:nvSpPr>
          <p:cNvPr id="7" name="TextBox 6"/>
          <p:cNvSpPr txBox="1"/>
          <p:nvPr/>
        </p:nvSpPr>
        <p:spPr>
          <a:xfrm>
            <a:off x="3469958" y="6313178"/>
            <a:ext cx="2422332" cy="338554"/>
          </a:xfrm>
          <a:prstGeom prst="rect">
            <a:avLst/>
          </a:prstGeom>
          <a:noFill/>
        </p:spPr>
        <p:txBody>
          <a:bodyPr wrap="square" rtlCol="0">
            <a:spAutoFit/>
          </a:bodyPr>
          <a:lstStyle/>
          <a:p>
            <a:r>
              <a:rPr lang="en-GB" sz="1600" dirty="0"/>
              <a:t>Mark </a:t>
            </a:r>
            <a:r>
              <a:rPr lang="en-GB" sz="1400" dirty="0"/>
              <a:t>making/writing</a:t>
            </a:r>
            <a:r>
              <a:rPr lang="en-GB" sz="1600" dirty="0"/>
              <a:t> shed</a:t>
            </a:r>
          </a:p>
        </p:txBody>
      </p:sp>
      <p:sp>
        <p:nvSpPr>
          <p:cNvPr id="14" name="TextBox 13"/>
          <p:cNvSpPr txBox="1"/>
          <p:nvPr/>
        </p:nvSpPr>
        <p:spPr>
          <a:xfrm>
            <a:off x="12852920" y="4509120"/>
            <a:ext cx="2422332" cy="677108"/>
          </a:xfrm>
          <a:prstGeom prst="rect">
            <a:avLst/>
          </a:prstGeom>
          <a:noFill/>
        </p:spPr>
        <p:txBody>
          <a:bodyPr wrap="square" rtlCol="0">
            <a:spAutoFit/>
          </a:bodyPr>
          <a:lstStyle/>
          <a:p>
            <a:r>
              <a:rPr lang="cy-GB" sz="1400" dirty="0"/>
              <a:t>Maths role play area</a:t>
            </a:r>
          </a:p>
          <a:p>
            <a:pPr>
              <a:lnSpc>
                <a:spcPct val="150000"/>
              </a:lnSpc>
            </a:pPr>
            <a:endParaRPr lang="en-GB" sz="1600" dirty="0"/>
          </a:p>
        </p:txBody>
      </p:sp>
      <p:sp>
        <p:nvSpPr>
          <p:cNvPr id="16" name="TextBox 15"/>
          <p:cNvSpPr txBox="1"/>
          <p:nvPr/>
        </p:nvSpPr>
        <p:spPr>
          <a:xfrm>
            <a:off x="12852970" y="7183069"/>
            <a:ext cx="2422332" cy="677108"/>
          </a:xfrm>
          <a:prstGeom prst="rect">
            <a:avLst/>
          </a:prstGeom>
          <a:noFill/>
        </p:spPr>
        <p:txBody>
          <a:bodyPr wrap="square" rtlCol="0">
            <a:spAutoFit/>
          </a:bodyPr>
          <a:lstStyle/>
          <a:p>
            <a:r>
              <a:rPr lang="cy-GB" sz="1400" dirty="0"/>
              <a:t>Mark making/writing area</a:t>
            </a:r>
          </a:p>
          <a:p>
            <a:pPr>
              <a:lnSpc>
                <a:spcPct val="150000"/>
              </a:lnSpc>
            </a:pPr>
            <a:endParaRPr lang="en-GB" sz="1600" dirty="0"/>
          </a:p>
        </p:txBody>
      </p:sp>
      <p:pic>
        <p:nvPicPr>
          <p:cNvPr id="5127" name="Picture 7" descr="C:\Users\sbarber\Pictures\Pictures for video\IMG_31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481417" y="1152336"/>
            <a:ext cx="2262225" cy="1696669"/>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Users\sbarber\Pictures\Pictures for video\IMG_34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769017" y="4356737"/>
            <a:ext cx="2262225" cy="1696669"/>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C:\Users\sbarber\Pictures\Pictures for video\IMG_36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9958" y="4620671"/>
            <a:ext cx="2262225" cy="169666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Users\sbarber\Pictures\Pictures for video\IMG_31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5469347" y="1142356"/>
            <a:ext cx="2262225" cy="169666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5752125" y="3121803"/>
            <a:ext cx="2718087" cy="738664"/>
          </a:xfrm>
          <a:prstGeom prst="rect">
            <a:avLst/>
          </a:prstGeom>
          <a:noFill/>
        </p:spPr>
        <p:txBody>
          <a:bodyPr wrap="square" rtlCol="0">
            <a:spAutoFit/>
          </a:bodyPr>
          <a:lstStyle/>
          <a:p>
            <a:r>
              <a:rPr lang="en-GB" sz="1400" dirty="0"/>
              <a:t>Opportunities to develop fine motor control using natural objects</a:t>
            </a:r>
          </a:p>
        </p:txBody>
      </p:sp>
      <p:sp>
        <p:nvSpPr>
          <p:cNvPr id="29" name="TextBox 28"/>
          <p:cNvSpPr txBox="1"/>
          <p:nvPr/>
        </p:nvSpPr>
        <p:spPr>
          <a:xfrm>
            <a:off x="328452" y="6306223"/>
            <a:ext cx="2422332" cy="307777"/>
          </a:xfrm>
          <a:prstGeom prst="rect">
            <a:avLst/>
          </a:prstGeom>
          <a:noFill/>
        </p:spPr>
        <p:txBody>
          <a:bodyPr wrap="square" rtlCol="0">
            <a:spAutoFit/>
          </a:bodyPr>
          <a:lstStyle/>
          <a:p>
            <a:r>
              <a:rPr lang="en-GB" sz="1400" dirty="0"/>
              <a:t>Construction</a:t>
            </a:r>
          </a:p>
        </p:txBody>
      </p:sp>
      <p:sp>
        <p:nvSpPr>
          <p:cNvPr id="30" name="TextBox 29"/>
          <p:cNvSpPr txBox="1"/>
          <p:nvPr/>
        </p:nvSpPr>
        <p:spPr>
          <a:xfrm>
            <a:off x="1764194" y="3131783"/>
            <a:ext cx="2612531" cy="523220"/>
          </a:xfrm>
          <a:prstGeom prst="rect">
            <a:avLst/>
          </a:prstGeom>
          <a:noFill/>
        </p:spPr>
        <p:txBody>
          <a:bodyPr wrap="square" rtlCol="0">
            <a:spAutoFit/>
          </a:bodyPr>
          <a:lstStyle/>
          <a:p>
            <a:r>
              <a:rPr lang="en-GB" sz="1400" dirty="0"/>
              <a:t>Equipment to support gross motor development</a:t>
            </a:r>
          </a:p>
        </p:txBody>
      </p:sp>
      <p:sp>
        <p:nvSpPr>
          <p:cNvPr id="31" name="TextBox 30"/>
          <p:cNvSpPr txBox="1"/>
          <p:nvPr/>
        </p:nvSpPr>
        <p:spPr>
          <a:xfrm>
            <a:off x="7024180" y="6336184"/>
            <a:ext cx="2422332" cy="307777"/>
          </a:xfrm>
          <a:prstGeom prst="rect">
            <a:avLst/>
          </a:prstGeom>
          <a:noFill/>
        </p:spPr>
        <p:txBody>
          <a:bodyPr wrap="square" rtlCol="0">
            <a:spAutoFit/>
          </a:bodyPr>
          <a:lstStyle/>
          <a:p>
            <a:r>
              <a:rPr lang="en-GB" sz="1400" dirty="0"/>
              <a:t>Storytelling shed</a:t>
            </a:r>
          </a:p>
        </p:txBody>
      </p:sp>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17019" y="4352992"/>
            <a:ext cx="2232265" cy="167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670864"/>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217B291CAB394C8336350B21FB3054" ma:contentTypeVersion="11" ma:contentTypeDescription="Create a new document." ma:contentTypeScope="" ma:versionID="b71dbaf84f7d51eafae186f516240fce">
  <xsd:schema xmlns:xsd="http://www.w3.org/2001/XMLSchema" xmlns:xs="http://www.w3.org/2001/XMLSchema" xmlns:p="http://schemas.microsoft.com/office/2006/metadata/properties" xmlns:ns3="39af7228-234a-4cc5-b10e-477ecac63f89" targetNamespace="http://schemas.microsoft.com/office/2006/metadata/properties" ma:root="true" ma:fieldsID="a091af00d4f278df22d101b93746db14" ns3:_="">
    <xsd:import namespace="39af7228-234a-4cc5-b10e-477ecac63f8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af7228-234a-4cc5-b10e-477ecac63f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4FFD7C-DC86-418A-9BB5-515400DCAC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af7228-234a-4cc5-b10e-477ecac63f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D64B31-034C-4F2E-B8D0-ACBE919E5AA2}">
  <ds:schemaRefs>
    <ds:schemaRef ds:uri="http://schemas.microsoft.com/sharepoint/v3/contenttype/forms"/>
  </ds:schemaRefs>
</ds:datastoreItem>
</file>

<file path=customXml/itemProps3.xml><?xml version="1.0" encoding="utf-8"?>
<ds:datastoreItem xmlns:ds="http://schemas.openxmlformats.org/officeDocument/2006/customXml" ds:itemID="{1C62FF41-3FF1-494D-8CCA-C67E5CCF4148}">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39af7228-234a-4cc5-b10e-477ecac63f8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Slipstream</Template>
  <TotalTime>198</TotalTime>
  <Words>1521</Words>
  <Application>Microsoft Office PowerPoint</Application>
  <PresentationFormat>On-screen Show (4:3)</PresentationFormat>
  <Paragraphs>123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Georgia</vt:lpstr>
      <vt:lpstr>Trebuchet MS</vt:lpstr>
      <vt:lpstr>Wingdings</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Willows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Barber</dc:creator>
  <cp:lastModifiedBy>Joanna MacArthur</cp:lastModifiedBy>
  <cp:revision>27</cp:revision>
  <dcterms:created xsi:type="dcterms:W3CDTF">2020-12-04T10:25:41Z</dcterms:created>
  <dcterms:modified xsi:type="dcterms:W3CDTF">2021-09-21T08:19:06Z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0x010100C3217B291CAB394C8336350B21FB3054</vt:lpwstr>
  </property>
</Properties>
</file>