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4"/>
  </p:sldMasterIdLst>
  <p:notesMasterIdLst>
    <p:notesMasterId r:id="rId18"/>
  </p:notesMasterIdLst>
  <p:handoutMasterIdLst>
    <p:handoutMasterId r:id="rId19"/>
  </p:handoutMasterIdLst>
  <p:sldIdLst>
    <p:sldId id="256" r:id="rId5"/>
    <p:sldId id="257" r:id="rId6"/>
    <p:sldId id="271" r:id="rId7"/>
    <p:sldId id="272" r:id="rId8"/>
    <p:sldId id="273" r:id="rId9"/>
    <p:sldId id="259" r:id="rId10"/>
    <p:sldId id="268" r:id="rId11"/>
    <p:sldId id="267" r:id="rId12"/>
    <p:sldId id="261" r:id="rId13"/>
    <p:sldId id="263" r:id="rId14"/>
    <p:sldId id="260" r:id="rId15"/>
    <p:sldId id="266" r:id="rId16"/>
    <p:sldId id="269" r:id="rId17"/>
  </p:sldIdLst>
  <p:sldSz cx="6858000" cy="9144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160E7E"/>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67" autoAdjust="0"/>
  </p:normalViewPr>
  <p:slideViewPr>
    <p:cSldViewPr>
      <p:cViewPr varScale="1">
        <p:scale>
          <a:sx n="81" d="100"/>
          <a:sy n="81" d="100"/>
        </p:scale>
        <p:origin x="3198" y="84"/>
      </p:cViewPr>
      <p:guideLst>
        <p:guide orient="horz" pos="2880"/>
        <p:guide pos="2160"/>
      </p:guideLst>
    </p:cSldViewPr>
  </p:slideViewPr>
  <p:outlineViewPr>
    <p:cViewPr>
      <p:scale>
        <a:sx n="33" d="100"/>
        <a:sy n="33" d="100"/>
      </p:scale>
      <p:origin x="0" y="2449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61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55" cy="49731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50246" y="2"/>
            <a:ext cx="2945955" cy="497317"/>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91AF9FA-8354-476E-8744-836B3EB2A2E3}" type="datetimeFigureOut">
              <a:rPr lang="en-GB"/>
              <a:pPr>
                <a:defRPr/>
              </a:pPr>
              <a:t>01/08/2024</a:t>
            </a:fld>
            <a:endParaRPr lang="en-GB"/>
          </a:p>
        </p:txBody>
      </p:sp>
      <p:sp>
        <p:nvSpPr>
          <p:cNvPr id="4" name="Footer Placeholder 3"/>
          <p:cNvSpPr>
            <a:spLocks noGrp="1"/>
          </p:cNvSpPr>
          <p:nvPr>
            <p:ph type="ftr" sz="quarter" idx="2"/>
          </p:nvPr>
        </p:nvSpPr>
        <p:spPr>
          <a:xfrm>
            <a:off x="0" y="9427682"/>
            <a:ext cx="2945955" cy="49731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50246" y="9427682"/>
            <a:ext cx="2945955" cy="49731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FC36387-73AA-4502-9A3B-8FA65589FCD3}" type="slidenum">
              <a:rPr lang="en-GB"/>
              <a:pPr>
                <a:defRPr/>
              </a:pPr>
              <a:t>‹#›</a:t>
            </a:fld>
            <a:endParaRPr lang="en-GB"/>
          </a:p>
        </p:txBody>
      </p:sp>
    </p:spTree>
    <p:extLst>
      <p:ext uri="{BB962C8B-B14F-4D97-AF65-F5344CB8AC3E}">
        <p14:creationId xmlns:p14="http://schemas.microsoft.com/office/powerpoint/2010/main" val="198527570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55" cy="49731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0246" y="2"/>
            <a:ext cx="2945955" cy="497317"/>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31149C9-16A5-48D7-B9DE-241157F6354C}" type="datetimeFigureOut">
              <a:rPr lang="en-GB"/>
              <a:pPr>
                <a:defRPr/>
              </a:pPr>
              <a:t>01/08/2024</a:t>
            </a:fld>
            <a:endParaRPr lang="en-GB" dirty="0"/>
          </a:p>
        </p:txBody>
      </p:sp>
      <p:sp>
        <p:nvSpPr>
          <p:cNvPr id="4" name="Slide Image Placeholder 3"/>
          <p:cNvSpPr>
            <a:spLocks noGrp="1" noRot="1" noChangeAspect="1"/>
          </p:cNvSpPr>
          <p:nvPr>
            <p:ph type="sldImg" idx="2"/>
          </p:nvPr>
        </p:nvSpPr>
        <p:spPr>
          <a:xfrm>
            <a:off x="2005013" y="744538"/>
            <a:ext cx="2789237"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0063" y="4715482"/>
            <a:ext cx="5437550" cy="446600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7682"/>
            <a:ext cx="2945955" cy="49731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0246" y="9427682"/>
            <a:ext cx="2945955" cy="49731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62521C2-29EF-48B9-B32D-86CF2799CC20}" type="slidenum">
              <a:rPr lang="en-GB"/>
              <a:pPr>
                <a:defRPr/>
              </a:pPr>
              <a:t>‹#›</a:t>
            </a:fld>
            <a:endParaRPr lang="en-GB" dirty="0"/>
          </a:p>
        </p:txBody>
      </p:sp>
    </p:spTree>
    <p:extLst>
      <p:ext uri="{BB962C8B-B14F-4D97-AF65-F5344CB8AC3E}">
        <p14:creationId xmlns:p14="http://schemas.microsoft.com/office/powerpoint/2010/main" val="752117652"/>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Title in Calibri – size 28</a:t>
            </a:r>
          </a:p>
        </p:txBody>
      </p:sp>
      <p:sp>
        <p:nvSpPr>
          <p:cNvPr id="1638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extLst>
      <p:ext uri="{BB962C8B-B14F-4D97-AF65-F5344CB8AC3E}">
        <p14:creationId xmlns:p14="http://schemas.microsoft.com/office/powerpoint/2010/main" val="402652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extLst>
      <p:ext uri="{BB962C8B-B14F-4D97-AF65-F5344CB8AC3E}">
        <p14:creationId xmlns:p14="http://schemas.microsoft.com/office/powerpoint/2010/main" val="383818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extLst>
      <p:ext uri="{BB962C8B-B14F-4D97-AF65-F5344CB8AC3E}">
        <p14:creationId xmlns:p14="http://schemas.microsoft.com/office/powerpoint/2010/main" val="4155662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596EF4C-D0FF-4B90-95BE-79023B7C9444}"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08CAB7F-C284-47EA-A328-0DFDB31CFDC6}"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F4546CA-B0D7-4DF7-BA89-74255DA5BFD6}"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D42711C-A2A4-41CE-86CB-4B31EB8D0DDB}"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3D0FD41-F13C-437E-9696-0C8655F8C658}"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6"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1"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5CD42A3C-D5B7-4C7A-B7FC-2F5C3D836CB3}"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738C3724-173B-46B8-A813-8B545243A22A}"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7C7373B1-3628-4157-82BA-E940F6BBEAB5}"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83BA6E46-C3AC-489E-8584-C353ACC7CED7}"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A284E980-5C59-4904-BC5A-422BBFE23F84}"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EF72083F-20E7-4007-B62D-AEBF02B7E83E}"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GB" dirty="0"/>
          </a:p>
        </p:txBody>
      </p:sp>
      <p:sp>
        <p:nvSpPr>
          <p:cNvPr id="5" name="Footer Placeholder 4"/>
          <p:cNvSpPr>
            <a:spLocks noGrp="1"/>
          </p:cNvSpPr>
          <p:nvPr>
            <p:ph type="ftr" sz="quarter" idx="3"/>
          </p:nvPr>
        </p:nvSpPr>
        <p:spPr>
          <a:xfrm>
            <a:off x="2343150" y="8475663"/>
            <a:ext cx="2171700" cy="4857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GB" dirty="0"/>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B4E2FE3-5F12-4494-AE00-71EB5D7BD3A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59" r:id="rId1"/>
    <p:sldLayoutId id="2147483958" r:id="rId2"/>
    <p:sldLayoutId id="2147483957" r:id="rId3"/>
    <p:sldLayoutId id="2147483956" r:id="rId4"/>
    <p:sldLayoutId id="2147483955" r:id="rId5"/>
    <p:sldLayoutId id="2147483954" r:id="rId6"/>
    <p:sldLayoutId id="2147483953" r:id="rId7"/>
    <p:sldLayoutId id="2147483952" r:id="rId8"/>
    <p:sldLayoutId id="2147483951" r:id="rId9"/>
    <p:sldLayoutId id="2147483950" r:id="rId10"/>
    <p:sldLayoutId id="214748394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office@willows.w-berks.sch.uk" TargetMode="External"/><Relationship Id="rId4" Type="http://schemas.openxmlformats.org/officeDocument/2006/relationships/hyperlink" Target="http://www.thewillowsprimary.or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jpe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1.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www.thewillowsprimary.or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p:cNvPicPr>
            <a:picLocks noChangeAspect="1" noChangeArrowheads="1"/>
          </p:cNvPicPr>
          <p:nvPr/>
        </p:nvPicPr>
        <p:blipFill>
          <a:blip r:embed="rId3"/>
          <a:srcRect/>
          <a:stretch>
            <a:fillRect/>
          </a:stretch>
        </p:blipFill>
        <p:spPr bwMode="auto">
          <a:xfrm>
            <a:off x="1999996" y="1135057"/>
            <a:ext cx="2786000" cy="2498870"/>
          </a:xfrm>
          <a:prstGeom prst="rect">
            <a:avLst/>
          </a:prstGeom>
          <a:noFill/>
          <a:ln w="9525">
            <a:noFill/>
            <a:miter lim="800000"/>
            <a:headEnd/>
            <a:tailEnd/>
          </a:ln>
        </p:spPr>
      </p:pic>
      <p:sp>
        <p:nvSpPr>
          <p:cNvPr id="2" name="Title 1"/>
          <p:cNvSpPr>
            <a:spLocks noGrp="1"/>
          </p:cNvSpPr>
          <p:nvPr>
            <p:ph type="ctrTitle"/>
          </p:nvPr>
        </p:nvSpPr>
        <p:spPr>
          <a:xfrm>
            <a:off x="404664" y="3447228"/>
            <a:ext cx="5829300" cy="2439987"/>
          </a:xfrm>
        </p:spPr>
        <p:txBody>
          <a:bodyPr rtlCol="0">
            <a:normAutofit fontScale="90000"/>
          </a:bodyPr>
          <a:lstStyle/>
          <a:p>
            <a:pPr eaLnBrk="1" fontAlgn="auto" hangingPunct="1">
              <a:spcAft>
                <a:spcPts val="0"/>
              </a:spcAft>
              <a:defRPr/>
            </a:pPr>
            <a:br>
              <a:rPr lang="en-GB" sz="2800" dirty="0">
                <a:solidFill>
                  <a:srgbClr val="002060"/>
                </a:solidFill>
              </a:rPr>
            </a:br>
            <a:br>
              <a:rPr lang="en-GB" sz="2800" dirty="0">
                <a:solidFill>
                  <a:srgbClr val="002060"/>
                </a:solidFill>
              </a:rPr>
            </a:br>
            <a:br>
              <a:rPr lang="en-GB" sz="2800" dirty="0">
                <a:solidFill>
                  <a:srgbClr val="002060"/>
                </a:solidFill>
              </a:rPr>
            </a:br>
            <a:br>
              <a:rPr lang="en-GB" sz="2800" dirty="0"/>
            </a:br>
            <a:br>
              <a:rPr lang="en-GB" sz="2800" dirty="0"/>
            </a:br>
            <a:endParaRPr lang="en-GB" sz="2800" dirty="0"/>
          </a:p>
        </p:txBody>
      </p:sp>
      <p:sp>
        <p:nvSpPr>
          <p:cNvPr id="15363" name="Subtitle 2"/>
          <p:cNvSpPr>
            <a:spLocks noGrp="1"/>
          </p:cNvSpPr>
          <p:nvPr>
            <p:ph type="subTitle" idx="1"/>
          </p:nvPr>
        </p:nvSpPr>
        <p:spPr>
          <a:xfrm>
            <a:off x="1087016" y="4283968"/>
            <a:ext cx="4800600" cy="647700"/>
          </a:xfrm>
        </p:spPr>
        <p:txBody>
          <a:bodyPr/>
          <a:lstStyle/>
          <a:p>
            <a:pPr eaLnBrk="1" hangingPunct="1"/>
            <a:endParaRPr lang="en-GB" sz="2800" b="1" dirty="0">
              <a:solidFill>
                <a:srgbClr val="0066FF"/>
              </a:solidFill>
              <a:latin typeface="Cambria" pitchFamily="18" charset="0"/>
            </a:endParaRPr>
          </a:p>
          <a:p>
            <a:pPr eaLnBrk="1" hangingPunct="1"/>
            <a:r>
              <a:rPr lang="en-GB" sz="2800" b="1">
                <a:solidFill>
                  <a:srgbClr val="0066FF"/>
                </a:solidFill>
                <a:latin typeface="Cambria" pitchFamily="18" charset="0"/>
              </a:rPr>
              <a:t>PROSPECTUS 2023/24</a:t>
            </a:r>
            <a:endParaRPr lang="en-GB" sz="2800" b="1" dirty="0">
              <a:solidFill>
                <a:srgbClr val="0066FF"/>
              </a:solidFill>
              <a:latin typeface="Cambria" pitchFamily="18" charset="0"/>
            </a:endParaRPr>
          </a:p>
        </p:txBody>
      </p:sp>
      <p:sp>
        <p:nvSpPr>
          <p:cNvPr id="3" name="Footer Placeholder 2"/>
          <p:cNvSpPr>
            <a:spLocks noGrp="1"/>
          </p:cNvSpPr>
          <p:nvPr>
            <p:ph type="ftr" sz="quarter" idx="11"/>
          </p:nvPr>
        </p:nvSpPr>
        <p:spPr>
          <a:xfrm>
            <a:off x="1556792" y="7991802"/>
            <a:ext cx="3816424" cy="485775"/>
          </a:xfrm>
        </p:spPr>
        <p:txBody>
          <a:bodyPr/>
          <a:lstStyle/>
          <a:p>
            <a:pPr>
              <a:defRPr/>
            </a:pPr>
            <a:r>
              <a:rPr lang="en-GB" sz="1800" b="1" dirty="0">
                <a:hlinkClick r:id="rId4"/>
              </a:rPr>
              <a:t>www.thewillowsprimary.org</a:t>
            </a:r>
            <a:r>
              <a:rPr lang="en-GB" sz="1800" b="1" dirty="0"/>
              <a:t> </a:t>
            </a:r>
          </a:p>
        </p:txBody>
      </p:sp>
      <p:sp>
        <p:nvSpPr>
          <p:cNvPr id="4" name="Slide Number Placeholder 3"/>
          <p:cNvSpPr>
            <a:spLocks noGrp="1"/>
          </p:cNvSpPr>
          <p:nvPr>
            <p:ph type="sldNum" sz="quarter" idx="12"/>
          </p:nvPr>
        </p:nvSpPr>
        <p:spPr/>
        <p:txBody>
          <a:bodyPr/>
          <a:lstStyle/>
          <a:p>
            <a:pPr>
              <a:defRPr/>
            </a:pPr>
            <a:fld id="{C596EF4C-D0FF-4B90-95BE-79023B7C9444}" type="slidenum">
              <a:rPr lang="en-GB" smtClean="0"/>
              <a:pPr>
                <a:defRPr/>
              </a:pPr>
              <a:t>1</a:t>
            </a:fld>
            <a:endParaRPr lang="en-GB" dirty="0"/>
          </a:p>
        </p:txBody>
      </p:sp>
      <p:sp>
        <p:nvSpPr>
          <p:cNvPr id="6" name="Rectangle 5"/>
          <p:cNvSpPr/>
          <p:nvPr/>
        </p:nvSpPr>
        <p:spPr>
          <a:xfrm>
            <a:off x="1772816" y="5868144"/>
            <a:ext cx="3429000" cy="1846659"/>
          </a:xfrm>
          <a:prstGeom prst="rect">
            <a:avLst/>
          </a:prstGeom>
        </p:spPr>
        <p:txBody>
          <a:bodyPr>
            <a:spAutoFit/>
          </a:bodyPr>
          <a:lstStyle/>
          <a:p>
            <a:pPr algn="ctr">
              <a:spcAft>
                <a:spcPts val="0"/>
              </a:spcAft>
            </a:pPr>
            <a:r>
              <a:rPr lang="en-GB" sz="2000" dirty="0">
                <a:solidFill>
                  <a:srgbClr val="000000"/>
                </a:solidFill>
                <a:latin typeface="Cambria" pitchFamily="18" charset="0"/>
                <a:ea typeface="Times New Roman"/>
              </a:rPr>
              <a:t>Pyle Hill, </a:t>
            </a:r>
            <a:r>
              <a:rPr lang="en-GB" sz="2000" dirty="0" err="1">
                <a:solidFill>
                  <a:srgbClr val="000000"/>
                </a:solidFill>
                <a:latin typeface="Cambria" pitchFamily="18" charset="0"/>
                <a:ea typeface="Times New Roman"/>
              </a:rPr>
              <a:t>Greenham</a:t>
            </a:r>
            <a:r>
              <a:rPr lang="en-GB" sz="2000" dirty="0">
                <a:solidFill>
                  <a:srgbClr val="000000"/>
                </a:solidFill>
                <a:latin typeface="Cambria" pitchFamily="18" charset="0"/>
                <a:ea typeface="Times New Roman"/>
              </a:rPr>
              <a:t>, Newbury,</a:t>
            </a:r>
            <a:endParaRPr lang="en-GB" dirty="0">
              <a:solidFill>
                <a:srgbClr val="000000"/>
              </a:solidFill>
              <a:latin typeface="Cambria" pitchFamily="18" charset="0"/>
              <a:ea typeface="Times New Roman"/>
            </a:endParaRPr>
          </a:p>
          <a:p>
            <a:pPr algn="ctr">
              <a:spcAft>
                <a:spcPts val="0"/>
              </a:spcAft>
            </a:pPr>
            <a:r>
              <a:rPr lang="en-GB" sz="2000" dirty="0">
                <a:solidFill>
                  <a:srgbClr val="000000"/>
                </a:solidFill>
                <a:latin typeface="Cambria" pitchFamily="18" charset="0"/>
                <a:ea typeface="Times New Roman"/>
              </a:rPr>
              <a:t>Berkshire, RG14 7SJ</a:t>
            </a:r>
            <a:endParaRPr lang="en-GB" dirty="0">
              <a:solidFill>
                <a:srgbClr val="000000"/>
              </a:solidFill>
              <a:latin typeface="Cambria" pitchFamily="18" charset="0"/>
              <a:ea typeface="Times New Roman"/>
            </a:endParaRPr>
          </a:p>
          <a:p>
            <a:pPr algn="ctr">
              <a:spcAft>
                <a:spcPts val="0"/>
              </a:spcAft>
            </a:pPr>
            <a:br>
              <a:rPr lang="en-GB" dirty="0">
                <a:solidFill>
                  <a:srgbClr val="000000"/>
                </a:solidFill>
                <a:latin typeface="Cambria" pitchFamily="18" charset="0"/>
                <a:ea typeface="Times New Roman"/>
              </a:rPr>
            </a:br>
            <a:r>
              <a:rPr lang="en-GB" dirty="0">
                <a:solidFill>
                  <a:srgbClr val="000000"/>
                </a:solidFill>
                <a:latin typeface="Cambria" pitchFamily="18" charset="0"/>
                <a:ea typeface="Times New Roman"/>
              </a:rPr>
              <a:t>Tel: 01635 42155</a:t>
            </a:r>
          </a:p>
          <a:p>
            <a:pPr algn="ctr">
              <a:spcAft>
                <a:spcPts val="0"/>
              </a:spcAft>
            </a:pPr>
            <a:r>
              <a:rPr lang="en-GB" u="sng" dirty="0">
                <a:solidFill>
                  <a:srgbClr val="000000"/>
                </a:solidFill>
                <a:latin typeface="Cambria" pitchFamily="18" charset="0"/>
                <a:ea typeface="Times New Roman"/>
                <a:hlinkClick r:id="rId5"/>
              </a:rPr>
              <a:t>office@willows.w-berks.sch.uk</a:t>
            </a:r>
            <a:endParaRPr lang="en-GB" dirty="0">
              <a:solidFill>
                <a:srgbClr val="000000"/>
              </a:solidFill>
              <a:latin typeface="Cambria" pitchFamily="18" charset="0"/>
              <a:ea typeface="Times New Roman"/>
            </a:endParaRPr>
          </a:p>
        </p:txBody>
      </p:sp>
      <p:sp>
        <p:nvSpPr>
          <p:cNvPr id="7" name="Rounded Rectangle 6"/>
          <p:cNvSpPr/>
          <p:nvPr/>
        </p:nvSpPr>
        <p:spPr>
          <a:xfrm>
            <a:off x="188640" y="323528"/>
            <a:ext cx="6408712" cy="8568952"/>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708920" y="3416172"/>
            <a:ext cx="4075792" cy="5620324"/>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11" name="Rounded Rectangle 10"/>
          <p:cNvSpPr/>
          <p:nvPr/>
        </p:nvSpPr>
        <p:spPr>
          <a:xfrm>
            <a:off x="227414" y="875861"/>
            <a:ext cx="6297930" cy="1188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2" descr="C:\Users\msteer\Pictures\download.jpg"/>
          <p:cNvPicPr>
            <a:picLocks noChangeAspect="1" noChangeArrowheads="1"/>
          </p:cNvPicPr>
          <p:nvPr/>
        </p:nvPicPr>
        <p:blipFill rotWithShape="1">
          <a:blip r:embed="rId2">
            <a:extLst>
              <a:ext uri="{28A0092B-C50C-407E-A947-70E740481C1C}">
                <a14:useLocalDpi xmlns:a14="http://schemas.microsoft.com/office/drawing/2010/main" val="0"/>
              </a:ext>
            </a:extLst>
          </a:blip>
          <a:srcRect l="14302" t="1316" r="15413"/>
          <a:stretch/>
        </p:blipFill>
        <p:spPr bwMode="auto">
          <a:xfrm>
            <a:off x="116632" y="7716621"/>
            <a:ext cx="707767" cy="13198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686" y="6635804"/>
            <a:ext cx="1506118" cy="100407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413" y="5700396"/>
            <a:ext cx="1218105" cy="96636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6792" y="4476262"/>
            <a:ext cx="714078" cy="1224134"/>
          </a:xfrm>
          <a:prstGeom prst="rect">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b="6236"/>
          <a:stretch/>
        </p:blipFill>
        <p:spPr>
          <a:xfrm>
            <a:off x="414317" y="3642960"/>
            <a:ext cx="844296" cy="833313"/>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5674" y="2286352"/>
            <a:ext cx="950742" cy="1010163"/>
          </a:xfrm>
          <a:prstGeom prst="rect">
            <a:avLst/>
          </a:prstGeom>
        </p:spPr>
      </p:pic>
      <p:sp>
        <p:nvSpPr>
          <p:cNvPr id="20" name="Rounded Rectangle 19"/>
          <p:cNvSpPr/>
          <p:nvPr/>
        </p:nvSpPr>
        <p:spPr>
          <a:xfrm>
            <a:off x="142717" y="2277828"/>
            <a:ext cx="1739306" cy="1063994"/>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1" dirty="0">
                <a:solidFill>
                  <a:schemeClr val="accent6">
                    <a:lumMod val="75000"/>
                  </a:schemeClr>
                </a:solidFill>
              </a:rPr>
              <a:t>Our pastoral team</a:t>
            </a:r>
          </a:p>
          <a:p>
            <a:pPr algn="ctr"/>
            <a:r>
              <a:rPr lang="en-GB" sz="1200" b="1" i="1" dirty="0">
                <a:solidFill>
                  <a:schemeClr val="accent6">
                    <a:lumMod val="75000"/>
                  </a:schemeClr>
                </a:solidFill>
              </a:rPr>
              <a:t>Miss McGoey</a:t>
            </a:r>
          </a:p>
          <a:p>
            <a:pPr algn="ctr"/>
            <a:r>
              <a:rPr lang="en-US" sz="1200" b="1" i="1" dirty="0">
                <a:solidFill>
                  <a:schemeClr val="accent6">
                    <a:lumMod val="75000"/>
                  </a:schemeClr>
                </a:solidFill>
              </a:rPr>
              <a:t>M</a:t>
            </a:r>
            <a:r>
              <a:rPr lang="en-GB" sz="1200" b="1" i="1" dirty="0" err="1">
                <a:solidFill>
                  <a:schemeClr val="accent6">
                    <a:lumMod val="75000"/>
                  </a:schemeClr>
                </a:solidFill>
              </a:rPr>
              <a:t>rs</a:t>
            </a:r>
            <a:r>
              <a:rPr lang="en-GB" sz="1200" b="1" i="1" dirty="0">
                <a:solidFill>
                  <a:schemeClr val="accent6">
                    <a:lumMod val="75000"/>
                  </a:schemeClr>
                </a:solidFill>
              </a:rPr>
              <a:t> Marsh</a:t>
            </a:r>
            <a:endParaRPr lang="en-GB" sz="1200" b="1" i="1" dirty="0"/>
          </a:p>
        </p:txBody>
      </p:sp>
      <p:sp>
        <p:nvSpPr>
          <p:cNvPr id="21" name="Rounded Rectangle 20"/>
          <p:cNvSpPr/>
          <p:nvPr/>
        </p:nvSpPr>
        <p:spPr>
          <a:xfrm>
            <a:off x="1343122" y="3804901"/>
            <a:ext cx="1128533" cy="43204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accent6">
                    <a:lumMod val="75000"/>
                  </a:schemeClr>
                </a:solidFill>
              </a:rPr>
              <a:t>Teaching assistants </a:t>
            </a:r>
            <a:endParaRPr lang="en-GB" sz="1400" b="1" i="1" dirty="0"/>
          </a:p>
        </p:txBody>
      </p:sp>
      <p:sp>
        <p:nvSpPr>
          <p:cNvPr id="22" name="Rounded Rectangle 21"/>
          <p:cNvSpPr/>
          <p:nvPr/>
        </p:nvSpPr>
        <p:spPr>
          <a:xfrm>
            <a:off x="220402" y="4690107"/>
            <a:ext cx="1225116" cy="794266"/>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accent6">
                    <a:lumMod val="75000"/>
                  </a:schemeClr>
                </a:solidFill>
              </a:rPr>
              <a:t>Other adults who work in school</a:t>
            </a:r>
            <a:endParaRPr lang="en-GB" sz="1400" b="1" i="1" dirty="0"/>
          </a:p>
        </p:txBody>
      </p:sp>
      <p:sp>
        <p:nvSpPr>
          <p:cNvPr id="23" name="Rounded Rectangle 22"/>
          <p:cNvSpPr/>
          <p:nvPr/>
        </p:nvSpPr>
        <p:spPr>
          <a:xfrm>
            <a:off x="1556792" y="6020973"/>
            <a:ext cx="953490" cy="43204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accent6">
                    <a:lumMod val="75000"/>
                  </a:schemeClr>
                </a:solidFill>
              </a:rPr>
              <a:t>Class teachers</a:t>
            </a:r>
            <a:endParaRPr lang="en-GB" sz="1400" b="1" i="1" dirty="0"/>
          </a:p>
        </p:txBody>
      </p:sp>
      <p:sp>
        <p:nvSpPr>
          <p:cNvPr id="24" name="Rounded Rectangle 23"/>
          <p:cNvSpPr/>
          <p:nvPr/>
        </p:nvSpPr>
        <p:spPr>
          <a:xfrm>
            <a:off x="142718" y="6921819"/>
            <a:ext cx="950190" cy="43204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accent6">
                    <a:lumMod val="75000"/>
                  </a:schemeClr>
                </a:solidFill>
              </a:rPr>
              <a:t>A family member</a:t>
            </a:r>
            <a:endParaRPr lang="en-GB" sz="1400" b="1" i="1" dirty="0"/>
          </a:p>
        </p:txBody>
      </p:sp>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57856" t="-1251" r="-2536" b="43734"/>
          <a:stretch/>
        </p:blipFill>
        <p:spPr>
          <a:xfrm>
            <a:off x="822877" y="7781953"/>
            <a:ext cx="608124" cy="1092356"/>
          </a:xfrm>
          <a:prstGeom prst="rect">
            <a:avLst/>
          </a:prstGeom>
        </p:spPr>
      </p:pic>
      <p:sp>
        <p:nvSpPr>
          <p:cNvPr id="25" name="Rounded Rectangle 24"/>
          <p:cNvSpPr/>
          <p:nvPr/>
        </p:nvSpPr>
        <p:spPr>
          <a:xfrm>
            <a:off x="1412776" y="8076661"/>
            <a:ext cx="1250356" cy="586656"/>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i="1" dirty="0">
                <a:solidFill>
                  <a:schemeClr val="accent6">
                    <a:lumMod val="75000"/>
                  </a:schemeClr>
                </a:solidFill>
              </a:rPr>
              <a:t>Miss MacArthur or Mr Jezzard</a:t>
            </a:r>
            <a:endParaRPr lang="en-GB" sz="1100" b="1" i="1" dirty="0"/>
          </a:p>
        </p:txBody>
      </p:sp>
      <p:sp>
        <p:nvSpPr>
          <p:cNvPr id="27" name="Rectangle 26"/>
          <p:cNvSpPr/>
          <p:nvPr/>
        </p:nvSpPr>
        <p:spPr>
          <a:xfrm>
            <a:off x="227415" y="947869"/>
            <a:ext cx="6297929" cy="1277273"/>
          </a:xfrm>
          <a:prstGeom prst="rect">
            <a:avLst/>
          </a:prstGeom>
        </p:spPr>
        <p:txBody>
          <a:bodyPr wrap="square">
            <a:spAutoFit/>
          </a:bodyPr>
          <a:lstStyle/>
          <a:p>
            <a:r>
              <a:rPr lang="en-GB" sz="1100" dirty="0">
                <a:solidFill>
                  <a:schemeClr val="tx2">
                    <a:lumMod val="75000"/>
                  </a:schemeClr>
                </a:solidFill>
                <a:latin typeface="Cambria" pitchFamily="18" charset="0"/>
              </a:rPr>
              <a:t>Safeguarding is of the utmost importance to us at The Willows Primary School. All staff receive Universal Safeguarding Training as soon as they start working at the school and we have 4 Designated Safeguarding Leads who have had additional safeguarding training. </a:t>
            </a:r>
          </a:p>
          <a:p>
            <a:endParaRPr lang="en-GB" sz="1100" dirty="0">
              <a:solidFill>
                <a:schemeClr val="tx2">
                  <a:lumMod val="75000"/>
                </a:schemeClr>
              </a:solidFill>
              <a:latin typeface="Cambria" pitchFamily="18" charset="0"/>
            </a:endParaRPr>
          </a:p>
          <a:p>
            <a:r>
              <a:rPr lang="en-GB" sz="1100" dirty="0">
                <a:solidFill>
                  <a:schemeClr val="tx2">
                    <a:lumMod val="75000"/>
                  </a:schemeClr>
                </a:solidFill>
                <a:latin typeface="Cambria" pitchFamily="18" charset="0"/>
              </a:rPr>
              <a:t>Through assemblies, RSHE and ICT lessons we strive to teach the children how to safeguard themselves online and in the wider world. </a:t>
            </a:r>
          </a:p>
          <a:p>
            <a:pPr marL="171450" indent="-171450">
              <a:buFont typeface="Arial" pitchFamily="34" charset="0"/>
              <a:buChar char="•"/>
            </a:pPr>
            <a:endParaRPr lang="en-GB" sz="1100" dirty="0">
              <a:latin typeface="Cambria" pitchFamily="18" charset="0"/>
            </a:endParaRPr>
          </a:p>
        </p:txBody>
      </p:sp>
      <p:sp>
        <p:nvSpPr>
          <p:cNvPr id="26" name="Right Arrow 25"/>
          <p:cNvSpPr/>
          <p:nvPr/>
        </p:nvSpPr>
        <p:spPr>
          <a:xfrm rot="10800000">
            <a:off x="3000067" y="2136001"/>
            <a:ext cx="3224460" cy="1168557"/>
          </a:xfrm>
          <a:prstGeom prst="rightArrow">
            <a:avLst>
              <a:gd name="adj1" fmla="val 57826"/>
              <a:gd name="adj2" fmla="val 5195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3354017" y="2504394"/>
            <a:ext cx="2664296" cy="4317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3469055" y="2492670"/>
            <a:ext cx="2808312" cy="461665"/>
          </a:xfrm>
          <a:prstGeom prst="rect">
            <a:avLst/>
          </a:prstGeom>
          <a:noFill/>
        </p:spPr>
        <p:txBody>
          <a:bodyPr wrap="square" rtlCol="0">
            <a:spAutoFit/>
          </a:bodyPr>
          <a:lstStyle/>
          <a:p>
            <a:r>
              <a:rPr lang="en-GB" sz="1200" dirty="0">
                <a:solidFill>
                  <a:schemeClr val="tx2">
                    <a:lumMod val="75000"/>
                  </a:schemeClr>
                </a:solidFill>
                <a:latin typeface="Cambria" pitchFamily="18" charset="0"/>
              </a:rPr>
              <a:t>We teach our children who they can   talk to if they are worried or upset. </a:t>
            </a:r>
          </a:p>
        </p:txBody>
      </p:sp>
      <p:sp>
        <p:nvSpPr>
          <p:cNvPr id="3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9" name="Title 3"/>
          <p:cNvSpPr>
            <a:spLocks noGrp="1"/>
          </p:cNvSpPr>
          <p:nvPr>
            <p:ph type="title"/>
          </p:nvPr>
        </p:nvSpPr>
        <p:spPr>
          <a:xfrm>
            <a:off x="289744" y="221828"/>
            <a:ext cx="6235600" cy="395536"/>
          </a:xfrm>
        </p:spPr>
        <p:txBody>
          <a:bodyPr/>
          <a:lstStyle/>
          <a:p>
            <a:pPr eaLnBrk="1" hangingPunct="1"/>
            <a:r>
              <a:rPr lang="en-GB" sz="1800" b="1" dirty="0">
                <a:solidFill>
                  <a:srgbClr val="0066FF"/>
                </a:solidFill>
              </a:rPr>
              <a:t>Safeguarding</a:t>
            </a:r>
          </a:p>
        </p:txBody>
      </p:sp>
      <p:sp>
        <p:nvSpPr>
          <p:cNvPr id="40" name="AutoShape 1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1" name="AutoShape 1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2" name="AutoShape 19"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3" name="AutoShape 21"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4" name="AutoShape 23"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5" name="AutoShape 2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6" name="AutoShape 2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pic>
        <p:nvPicPr>
          <p:cNvPr id="47" name="Picture 2"/>
          <p:cNvPicPr>
            <a:picLocks noChangeAspect="1" noChangeArrowheads="1"/>
          </p:cNvPicPr>
          <p:nvPr/>
        </p:nvPicPr>
        <p:blipFill>
          <a:blip r:embed="rId9"/>
          <a:srcRect/>
          <a:stretch>
            <a:fillRect/>
          </a:stretch>
        </p:blipFill>
        <p:spPr bwMode="auto">
          <a:xfrm>
            <a:off x="5921665" y="148866"/>
            <a:ext cx="603677" cy="541461"/>
          </a:xfrm>
          <a:prstGeom prst="rect">
            <a:avLst/>
          </a:prstGeom>
          <a:noFill/>
          <a:ln w="9525">
            <a:noFill/>
            <a:miter lim="800000"/>
            <a:headEnd/>
            <a:tailEnd/>
          </a:ln>
        </p:spPr>
      </p:pic>
      <p:sp>
        <p:nvSpPr>
          <p:cNvPr id="48" name="Rounded Rectangle 47"/>
          <p:cNvSpPr/>
          <p:nvPr/>
        </p:nvSpPr>
        <p:spPr>
          <a:xfrm>
            <a:off x="188640"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10"/>
          <a:stretch>
            <a:fillRect/>
          </a:stretch>
        </p:blipFill>
        <p:spPr>
          <a:xfrm>
            <a:off x="2818069" y="3535083"/>
            <a:ext cx="3889918" cy="5296988"/>
          </a:xfrm>
          <a:prstGeom prst="rect">
            <a:avLst/>
          </a:prstGeom>
        </p:spPr>
      </p:pic>
      <p:sp>
        <p:nvSpPr>
          <p:cNvPr id="4" name="TextBox 3">
            <a:extLst>
              <a:ext uri="{FF2B5EF4-FFF2-40B4-BE49-F238E27FC236}">
                <a16:creationId xmlns:a16="http://schemas.microsoft.com/office/drawing/2014/main" id="{53420BEF-5DB1-467F-8E8D-1A95ECD6BA2F}"/>
              </a:ext>
            </a:extLst>
          </p:cNvPr>
          <p:cNvSpPr txBox="1"/>
          <p:nvPr/>
        </p:nvSpPr>
        <p:spPr>
          <a:xfrm>
            <a:off x="5237589" y="7347495"/>
            <a:ext cx="1368152" cy="707886"/>
          </a:xfrm>
          <a:prstGeom prst="rect">
            <a:avLst/>
          </a:prstGeom>
          <a:solidFill>
            <a:srgbClr val="66CCFF"/>
          </a:solidFill>
        </p:spPr>
        <p:txBody>
          <a:bodyPr wrap="square" rtlCol="0">
            <a:spAutoFit/>
          </a:bodyPr>
          <a:lstStyle/>
          <a:p>
            <a:r>
              <a:rPr lang="en-GB" sz="800" dirty="0"/>
              <a:t>Miss MacArthur (Lead)</a:t>
            </a:r>
          </a:p>
          <a:p>
            <a:r>
              <a:rPr lang="en-GB" sz="800" dirty="0"/>
              <a:t>Mr Jezzard (Deputy)</a:t>
            </a:r>
          </a:p>
          <a:p>
            <a:r>
              <a:rPr lang="en-GB" sz="800" dirty="0"/>
              <a:t>Mrs Marsh</a:t>
            </a:r>
          </a:p>
          <a:p>
            <a:r>
              <a:rPr lang="en-GB" sz="800" dirty="0"/>
              <a:t>Miss McGoey</a:t>
            </a:r>
          </a:p>
          <a:p>
            <a:endParaRPr lang="en-GB" sz="800" dirty="0"/>
          </a:p>
        </p:txBody>
      </p:sp>
    </p:spTree>
    <p:extLst>
      <p:ext uri="{BB962C8B-B14F-4D97-AF65-F5344CB8AC3E}">
        <p14:creationId xmlns:p14="http://schemas.microsoft.com/office/powerpoint/2010/main" val="211640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
          <p:cNvSpPr>
            <a:spLocks noGrp="1"/>
          </p:cNvSpPr>
          <p:nvPr>
            <p:ph sz="half" idx="1"/>
          </p:nvPr>
        </p:nvSpPr>
        <p:spPr>
          <a:xfrm>
            <a:off x="307975" y="1229856"/>
            <a:ext cx="3985121" cy="7679988"/>
          </a:xfrm>
        </p:spPr>
        <p:txBody>
          <a:bodyPr/>
          <a:lstStyle/>
          <a:p>
            <a:pPr>
              <a:buFont typeface="Arial" charset="0"/>
              <a:buNone/>
            </a:pPr>
            <a:endParaRPr lang="en-GB" sz="900" dirty="0">
              <a:solidFill>
                <a:srgbClr val="0066FF"/>
              </a:solidFill>
              <a:latin typeface="Cambria" pitchFamily="18" charset="0"/>
            </a:endParaRPr>
          </a:p>
          <a:p>
            <a:pPr>
              <a:buFont typeface="Arial" charset="0"/>
              <a:buNone/>
            </a:pPr>
            <a:endParaRPr lang="en-GB" sz="900" b="1"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1100" dirty="0">
              <a:solidFill>
                <a:srgbClr val="0066FF"/>
              </a:solidFill>
            </a:endParaRPr>
          </a:p>
          <a:p>
            <a:pPr marL="0" indent="0" eaLnBrk="1" hangingPunct="1">
              <a:lnSpc>
                <a:spcPct val="110000"/>
              </a:lnSpc>
              <a:spcBef>
                <a:spcPct val="0"/>
              </a:spcBef>
              <a:buFont typeface="Arial" charset="0"/>
              <a:buNone/>
            </a:pPr>
            <a:endParaRPr lang="en-GB" sz="1800" dirty="0">
              <a:solidFill>
                <a:srgbClr val="0066FF"/>
              </a:solidFill>
            </a:endParaRPr>
          </a:p>
        </p:txBody>
      </p:sp>
      <p:sp>
        <p:nvSpPr>
          <p:cNvPr id="17422" name="AutoShape 1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4" name="Rounded Rectangle 3"/>
          <p:cNvSpPr/>
          <p:nvPr/>
        </p:nvSpPr>
        <p:spPr>
          <a:xfrm>
            <a:off x="189508" y="889050"/>
            <a:ext cx="4247604" cy="3096344"/>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2" name="TextBox 1"/>
          <p:cNvSpPr txBox="1"/>
          <p:nvPr/>
        </p:nvSpPr>
        <p:spPr>
          <a:xfrm>
            <a:off x="260648" y="1033066"/>
            <a:ext cx="4032448" cy="304698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Breakfast Club</a:t>
            </a:r>
          </a:p>
          <a:p>
            <a:endParaRPr lang="en-GB" sz="1200" b="1"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Our current breakfast club is rapidly growing and we are looking forward to welcoming more children for a healthy start to the day. Doors open at 8:00 for breakfast club with sessions costing £4.00 for one child or £3.50 each when siblings attend the same sessions. We are able to accept childcare vouchers using the URN 135213.</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Children have a range of cereal options along with the usual toasts, spreads and drinks. If your child has any intolerances we are able to make appropriate substitutions so please do let us know if this is the case. Booking can be made at Reception or via the form below. Payment must be received before children can attend breakfast club.</a:t>
            </a:r>
          </a:p>
          <a:p>
            <a:endParaRPr lang="en-GB" sz="1200" dirty="0">
              <a:latin typeface="Cambria" pitchFamily="18" charset="0"/>
            </a:endParaRPr>
          </a:p>
        </p:txBody>
      </p:sp>
      <p:sp>
        <p:nvSpPr>
          <p:cNvPr id="24" name="Rounded Rectangle 23"/>
          <p:cNvSpPr/>
          <p:nvPr/>
        </p:nvSpPr>
        <p:spPr>
          <a:xfrm>
            <a:off x="2277740" y="4516626"/>
            <a:ext cx="4391620" cy="4231838"/>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5" name="Rectangle 4"/>
          <p:cNvSpPr/>
          <p:nvPr/>
        </p:nvSpPr>
        <p:spPr>
          <a:xfrm>
            <a:off x="2348880" y="4706138"/>
            <a:ext cx="4247604" cy="3970318"/>
          </a:xfrm>
          <a:prstGeom prst="rect">
            <a:avLst/>
          </a:prstGeom>
        </p:spPr>
        <p:txBody>
          <a:bodyPr wrap="square">
            <a:spAutoFit/>
          </a:bodyPr>
          <a:lstStyle/>
          <a:p>
            <a:r>
              <a:rPr lang="en-GB" sz="1200" b="1" dirty="0">
                <a:solidFill>
                  <a:schemeClr val="tx2">
                    <a:lumMod val="75000"/>
                  </a:schemeClr>
                </a:solidFill>
                <a:latin typeface="Cambria" pitchFamily="18" charset="0"/>
              </a:rPr>
              <a:t>After School Club</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Our after-school club is run by Natasha along with a range of different support staff from the school. ASC have their own dedicated space within The Nest and children are collected from their classes each evening after school before heading over to this space. ASC runs from 3:10 - 5:30pm.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Sessions cost £8.50 per pupil with a discounted price of £7.50 when siblings are attending the same session (late pick-up fees apply). A snack and drink is included within the price of this session so please do ensure that your child's dietary needs are up to date.</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Children need to be collected from ASC via The Nest gate on The Nightingales road instead of using school reception. There is a doorbell for this building  The ASC have recently been furnished with lots of comfortable furniture and children have lots of opportunities for relaxing and playing after a long day at school.</a:t>
            </a:r>
          </a:p>
          <a:p>
            <a:endParaRPr lang="en-GB" sz="1200" dirty="0">
              <a:solidFill>
                <a:schemeClr val="tx2"/>
              </a:solidFill>
              <a:latin typeface="Cambria" pitchFamily="18" charset="0"/>
            </a:endParaRPr>
          </a:p>
        </p:txBody>
      </p:sp>
      <p:sp>
        <p:nvSpPr>
          <p:cNvPr id="26" name="AutoShape 1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7" name="AutoShape 1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8" name="AutoShape 19"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9" name="AutoShape 21"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0" name="AutoShape 23"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1" name="AutoShape 2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2" name="AutoShape 2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3" name="Title 3"/>
          <p:cNvSpPr txBox="1">
            <a:spLocks/>
          </p:cNvSpPr>
          <p:nvPr/>
        </p:nvSpPr>
        <p:spPr bwMode="auto">
          <a:xfrm>
            <a:off x="289744" y="221828"/>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Breakfast &amp; After School Club</a:t>
            </a:r>
          </a:p>
        </p:txBody>
      </p:sp>
      <p:sp>
        <p:nvSpPr>
          <p:cNvPr id="34" name="AutoShape 1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5" name="AutoShape 1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6" name="AutoShape 19"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7" name="AutoShape 21"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8" name="AutoShape 23"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9" name="AutoShape 2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0" name="AutoShape 2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pic>
        <p:nvPicPr>
          <p:cNvPr id="41" name="Picture 2"/>
          <p:cNvPicPr>
            <a:picLocks noChangeAspect="1" noChangeArrowheads="1"/>
          </p:cNvPicPr>
          <p:nvPr/>
        </p:nvPicPr>
        <p:blipFill>
          <a:blip r:embed="rId3"/>
          <a:srcRect/>
          <a:stretch>
            <a:fillRect/>
          </a:stretch>
        </p:blipFill>
        <p:spPr bwMode="auto">
          <a:xfrm>
            <a:off x="5921665" y="148866"/>
            <a:ext cx="603677" cy="541461"/>
          </a:xfrm>
          <a:prstGeom prst="rect">
            <a:avLst/>
          </a:prstGeom>
          <a:noFill/>
          <a:ln w="9525">
            <a:noFill/>
            <a:miter lim="800000"/>
            <a:headEnd/>
            <a:tailEnd/>
          </a:ln>
        </p:spPr>
      </p:pic>
      <p:sp>
        <p:nvSpPr>
          <p:cNvPr id="42" name="Rounded Rectangle 41"/>
          <p:cNvSpPr/>
          <p:nvPr/>
        </p:nvSpPr>
        <p:spPr>
          <a:xfrm>
            <a:off x="188640"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8366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msteer\AppData\Local\Microsoft\Windows\Temporary Internet Files\Content.IE5\XPNMCGXP\6813883350_25c9c458c5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71690">
            <a:off x="5516233" y="4677369"/>
            <a:ext cx="903252" cy="677439"/>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3"/>
          <p:cNvSpPr txBox="1">
            <a:spLocks/>
          </p:cNvSpPr>
          <p:nvPr/>
        </p:nvSpPr>
        <p:spPr bwMode="auto">
          <a:xfrm>
            <a:off x="4392303" y="4535639"/>
            <a:ext cx="1603373"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Lunches</a:t>
            </a:r>
          </a:p>
        </p:txBody>
      </p:sp>
      <p:sp>
        <p:nvSpPr>
          <p:cNvPr id="24" name="Rounded Rectangle 23"/>
          <p:cNvSpPr/>
          <p:nvPr/>
        </p:nvSpPr>
        <p:spPr>
          <a:xfrm>
            <a:off x="152636" y="4766205"/>
            <a:ext cx="3240360" cy="2834908"/>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17411" name="Content Placeholder 1"/>
          <p:cNvSpPr>
            <a:spLocks noGrp="1"/>
          </p:cNvSpPr>
          <p:nvPr>
            <p:ph sz="half" idx="1"/>
          </p:nvPr>
        </p:nvSpPr>
        <p:spPr>
          <a:xfrm>
            <a:off x="307975" y="1229856"/>
            <a:ext cx="3985121" cy="7679988"/>
          </a:xfrm>
        </p:spPr>
        <p:txBody>
          <a:bodyPr/>
          <a:lstStyle/>
          <a:p>
            <a:pPr>
              <a:buFont typeface="Arial" charset="0"/>
              <a:buNone/>
            </a:pPr>
            <a:endParaRPr lang="en-GB" sz="900" dirty="0">
              <a:solidFill>
                <a:srgbClr val="0066FF"/>
              </a:solidFill>
              <a:latin typeface="Cambria" pitchFamily="18" charset="0"/>
            </a:endParaRPr>
          </a:p>
          <a:p>
            <a:pPr>
              <a:buFont typeface="Arial" charset="0"/>
              <a:buNone/>
            </a:pPr>
            <a:endParaRPr lang="en-GB" sz="900" b="1"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1100" dirty="0">
              <a:solidFill>
                <a:srgbClr val="0066FF"/>
              </a:solidFill>
            </a:endParaRPr>
          </a:p>
          <a:p>
            <a:pPr marL="0" indent="0" eaLnBrk="1" hangingPunct="1">
              <a:lnSpc>
                <a:spcPct val="110000"/>
              </a:lnSpc>
              <a:spcBef>
                <a:spcPct val="0"/>
              </a:spcBef>
              <a:buFont typeface="Arial" charset="0"/>
              <a:buNone/>
            </a:pPr>
            <a:endParaRPr lang="en-GB" sz="1800" dirty="0">
              <a:solidFill>
                <a:srgbClr val="0066FF"/>
              </a:solidFill>
            </a:endParaRPr>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4" name="Rounded Rectangle 3"/>
          <p:cNvSpPr/>
          <p:nvPr/>
        </p:nvSpPr>
        <p:spPr>
          <a:xfrm>
            <a:off x="136562" y="899592"/>
            <a:ext cx="6668492" cy="3672408"/>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chemeClr val="tx2"/>
              </a:solidFill>
              <a:latin typeface="Cambria" pitchFamily="18" charset="0"/>
            </a:endParaRPr>
          </a:p>
        </p:txBody>
      </p:sp>
      <p:sp>
        <p:nvSpPr>
          <p:cNvPr id="2" name="TextBox 1"/>
          <p:cNvSpPr txBox="1"/>
          <p:nvPr/>
        </p:nvSpPr>
        <p:spPr>
          <a:xfrm>
            <a:off x="188640" y="4766205"/>
            <a:ext cx="3282168" cy="3031599"/>
          </a:xfrm>
          <a:prstGeom prst="rect">
            <a:avLst/>
          </a:prstGeom>
          <a:noFill/>
        </p:spPr>
        <p:txBody>
          <a:bodyPr wrap="square" rtlCol="0">
            <a:spAutoFit/>
          </a:bodyPr>
          <a:lstStyle/>
          <a:p>
            <a:r>
              <a:rPr lang="en-GB" sz="1200" b="1" dirty="0">
                <a:solidFill>
                  <a:schemeClr val="tx2">
                    <a:lumMod val="75000"/>
                  </a:schemeClr>
                </a:solidFill>
                <a:latin typeface="Cambria" pitchFamily="18" charset="0"/>
              </a:rPr>
              <a:t>School Dinner</a:t>
            </a:r>
          </a:p>
          <a:p>
            <a:r>
              <a:rPr lang="en-GB" sz="1200" dirty="0">
                <a:solidFill>
                  <a:schemeClr val="tx2">
                    <a:lumMod val="75000"/>
                  </a:schemeClr>
                </a:solidFill>
                <a:latin typeface="Cambria" pitchFamily="18" charset="0"/>
              </a:rPr>
              <a:t>From Reception, children can have a hot meal every day prepared freshly in our school kitchen by Dolce.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Children have 3 meal choices including a vegetarian option for £2.40 a day. Payments can be made online at </a:t>
            </a:r>
          </a:p>
          <a:p>
            <a:r>
              <a:rPr lang="en-GB" sz="1200" u="sng" dirty="0">
                <a:solidFill>
                  <a:schemeClr val="tx2">
                    <a:lumMod val="75000"/>
                  </a:schemeClr>
                </a:solidFill>
                <a:latin typeface="Cambria" pitchFamily="18" charset="0"/>
              </a:rPr>
              <a:t>www.schoolgrid.co.uk/</a:t>
            </a:r>
          </a:p>
          <a:p>
            <a:r>
              <a:rPr lang="en-GB" sz="1200" dirty="0">
                <a:solidFill>
                  <a:schemeClr val="tx2">
                    <a:lumMod val="75000"/>
                  </a:schemeClr>
                </a:solidFill>
                <a:latin typeface="Cambria" pitchFamily="18" charset="0"/>
              </a:rPr>
              <a:t>Menus are sent out in advance and choices can be made by parents at home or by pupils in school.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Reception and KS1 are entitled to a free school meal everyday.</a:t>
            </a:r>
          </a:p>
          <a:p>
            <a:endParaRPr lang="en-GB" sz="1100" dirty="0">
              <a:latin typeface="Cambria" pitchFamily="18" charset="0"/>
            </a:endParaRPr>
          </a:p>
        </p:txBody>
      </p:sp>
      <p:sp>
        <p:nvSpPr>
          <p:cNvPr id="20" name="Rounded Rectangle 19"/>
          <p:cNvSpPr/>
          <p:nvPr/>
        </p:nvSpPr>
        <p:spPr>
          <a:xfrm>
            <a:off x="3488291" y="5429095"/>
            <a:ext cx="3240360" cy="2167242"/>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21" name="TextBox 20"/>
          <p:cNvSpPr txBox="1"/>
          <p:nvPr/>
        </p:nvSpPr>
        <p:spPr>
          <a:xfrm>
            <a:off x="3555368" y="5460177"/>
            <a:ext cx="3168352" cy="2739211"/>
          </a:xfrm>
          <a:prstGeom prst="rect">
            <a:avLst/>
          </a:prstGeom>
          <a:noFill/>
        </p:spPr>
        <p:txBody>
          <a:bodyPr wrap="square" rtlCol="0">
            <a:spAutoFit/>
          </a:bodyPr>
          <a:lstStyle/>
          <a:p>
            <a:r>
              <a:rPr lang="en-GB" sz="1200" b="1" dirty="0">
                <a:solidFill>
                  <a:schemeClr val="tx2">
                    <a:lumMod val="75000"/>
                  </a:schemeClr>
                </a:solidFill>
                <a:latin typeface="Cambria" pitchFamily="18" charset="0"/>
              </a:rPr>
              <a:t>Packed Lunch</a:t>
            </a:r>
          </a:p>
          <a:p>
            <a:r>
              <a:rPr lang="en-GB" sz="1200" dirty="0">
                <a:solidFill>
                  <a:schemeClr val="tx2">
                    <a:lumMod val="75000"/>
                  </a:schemeClr>
                </a:solidFill>
                <a:latin typeface="Cambria" pitchFamily="18" charset="0"/>
              </a:rPr>
              <a:t>Alternatively children can bring a packed lunch each day. Nursery children staying for lunch have to bring a packed lunch as hot meals are not available to our Saplings and Nursery classes.</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As we have a number of children with severe allergies we kindly ask you not to send children in with nuts in their lunch boxes this include peanut butter and chocolate spread. </a:t>
            </a:r>
          </a:p>
          <a:p>
            <a:endParaRPr lang="en-GB" sz="1400" dirty="0">
              <a:solidFill>
                <a:schemeClr val="tx2"/>
              </a:solidFill>
              <a:latin typeface="Cambria" pitchFamily="18" charset="0"/>
            </a:endParaRPr>
          </a:p>
          <a:p>
            <a:endParaRPr lang="en-GB" sz="1400" dirty="0">
              <a:solidFill>
                <a:schemeClr val="tx2"/>
              </a:solidFill>
              <a:latin typeface="Cambria" pitchFamily="18" charset="0"/>
            </a:endParaRPr>
          </a:p>
          <a:p>
            <a:endParaRPr lang="en-GB" sz="1200" dirty="0">
              <a:latin typeface="Cambria" pitchFamily="18" charset="0"/>
            </a:endParaRPr>
          </a:p>
        </p:txBody>
      </p:sp>
      <p:sp>
        <p:nvSpPr>
          <p:cNvPr id="7" name="Rectangle 6"/>
          <p:cNvSpPr/>
          <p:nvPr/>
        </p:nvSpPr>
        <p:spPr>
          <a:xfrm>
            <a:off x="260647" y="924124"/>
            <a:ext cx="4243410" cy="3416320"/>
          </a:xfrm>
          <a:prstGeom prst="rect">
            <a:avLst/>
          </a:prstGeom>
        </p:spPr>
        <p:txBody>
          <a:bodyPr wrap="square">
            <a:spAutoFit/>
          </a:bodyPr>
          <a:lstStyle/>
          <a:p>
            <a:r>
              <a:rPr lang="en-GB" sz="1200" b="1" dirty="0">
                <a:solidFill>
                  <a:schemeClr val="tx2">
                    <a:lumMod val="75000"/>
                  </a:schemeClr>
                </a:solidFill>
                <a:latin typeface="Cambria" pitchFamily="18" charset="0"/>
              </a:rPr>
              <a:t>The Willows school uniform is:</a:t>
            </a:r>
          </a:p>
          <a:p>
            <a:endParaRPr lang="en-GB" sz="1200" b="1" dirty="0">
              <a:solidFill>
                <a:schemeClr val="tx2">
                  <a:lumMod val="75000"/>
                </a:schemeClr>
              </a:solidFill>
              <a:latin typeface="Cambria" pitchFamily="18" charset="0"/>
            </a:endParaRPr>
          </a:p>
          <a:p>
            <a:pPr marL="285750" indent="-285750">
              <a:buFont typeface="Arial" pitchFamily="34" charset="0"/>
              <a:buChar char="•"/>
            </a:pPr>
            <a:r>
              <a:rPr lang="en-GB" sz="1200" dirty="0">
                <a:solidFill>
                  <a:schemeClr val="tx2">
                    <a:lumMod val="75000"/>
                  </a:schemeClr>
                </a:solidFill>
                <a:latin typeface="Cambria" pitchFamily="18" charset="0"/>
              </a:rPr>
              <a:t>White shirt/blouse or blue/white polo shirt</a:t>
            </a:r>
          </a:p>
          <a:p>
            <a:pPr marL="285750" indent="-285750">
              <a:buFont typeface="Arial" pitchFamily="34" charset="0"/>
              <a:buChar char="•"/>
            </a:pPr>
            <a:r>
              <a:rPr lang="en-GB" sz="1200" dirty="0">
                <a:solidFill>
                  <a:schemeClr val="tx2">
                    <a:lumMod val="75000"/>
                  </a:schemeClr>
                </a:solidFill>
                <a:latin typeface="Cambria" pitchFamily="18" charset="0"/>
              </a:rPr>
              <a:t>Blue Willows sweatshirt with logo</a:t>
            </a:r>
          </a:p>
          <a:p>
            <a:pPr marL="285750" indent="-285750">
              <a:buFont typeface="Arial" pitchFamily="34" charset="0"/>
              <a:buChar char="•"/>
            </a:pPr>
            <a:r>
              <a:rPr lang="en-GB" sz="1200" dirty="0">
                <a:solidFill>
                  <a:schemeClr val="tx2">
                    <a:lumMod val="75000"/>
                  </a:schemeClr>
                </a:solidFill>
                <a:latin typeface="Cambria" pitchFamily="18" charset="0"/>
              </a:rPr>
              <a:t>Grey/black skirt, trousers or pinafore</a:t>
            </a:r>
          </a:p>
          <a:p>
            <a:pPr marL="285750" indent="-285750">
              <a:buFont typeface="Arial" pitchFamily="34" charset="0"/>
              <a:buChar char="•"/>
            </a:pPr>
            <a:r>
              <a:rPr lang="en-GB" sz="1200" dirty="0">
                <a:solidFill>
                  <a:schemeClr val="tx2">
                    <a:lumMod val="75000"/>
                  </a:schemeClr>
                </a:solidFill>
                <a:latin typeface="Cambria" pitchFamily="18" charset="0"/>
              </a:rPr>
              <a:t>White, black or grey socks or black, blue, grey tights.</a:t>
            </a:r>
          </a:p>
          <a:p>
            <a:pPr marL="285750" indent="-285750">
              <a:buFont typeface="Arial" pitchFamily="34" charset="0"/>
              <a:buChar char="•"/>
            </a:pPr>
            <a:r>
              <a:rPr lang="en-GB" sz="1200" dirty="0">
                <a:solidFill>
                  <a:schemeClr val="tx2">
                    <a:lumMod val="75000"/>
                  </a:schemeClr>
                </a:solidFill>
                <a:latin typeface="Cambria" pitchFamily="18" charset="0"/>
              </a:rPr>
              <a:t>Smart black shoes (no flip flops, boots, trainers, and no shoes with high heels permitted)</a:t>
            </a:r>
          </a:p>
          <a:p>
            <a:r>
              <a:rPr lang="en-GB" sz="1200" dirty="0">
                <a:solidFill>
                  <a:schemeClr val="tx2">
                    <a:lumMod val="75000"/>
                  </a:schemeClr>
                </a:solidFill>
                <a:latin typeface="Cambria" pitchFamily="18" charset="0"/>
              </a:rPr>
              <a:t>*For the summer term blue checked dresses and grey/black school shorts are suitable alternatives to normal dresses and trousers.</a:t>
            </a:r>
          </a:p>
          <a:p>
            <a:endParaRPr lang="en-GB" sz="1200" dirty="0">
              <a:solidFill>
                <a:schemeClr val="tx2">
                  <a:lumMod val="75000"/>
                </a:schemeClr>
              </a:solidFill>
              <a:latin typeface="Cambria" pitchFamily="18" charset="0"/>
            </a:endParaRPr>
          </a:p>
          <a:p>
            <a:r>
              <a:rPr lang="en-GB" sz="1200" b="1" dirty="0">
                <a:solidFill>
                  <a:schemeClr val="tx2">
                    <a:lumMod val="75000"/>
                  </a:schemeClr>
                </a:solidFill>
                <a:latin typeface="Cambria" pitchFamily="18" charset="0"/>
              </a:rPr>
              <a:t>The Willows PE kit is:</a:t>
            </a:r>
          </a:p>
          <a:p>
            <a:pPr marL="171450" indent="-171450">
              <a:buFont typeface="Arial" pitchFamily="34" charset="0"/>
              <a:buChar char="•"/>
            </a:pPr>
            <a:r>
              <a:rPr lang="en-GB" sz="1200" dirty="0">
                <a:solidFill>
                  <a:schemeClr val="tx2">
                    <a:lumMod val="75000"/>
                  </a:schemeClr>
                </a:solidFill>
                <a:latin typeface="Cambria" pitchFamily="18" charset="0"/>
              </a:rPr>
              <a:t>Blue T-shirt (logo optional)</a:t>
            </a:r>
          </a:p>
          <a:p>
            <a:pPr marL="171450" indent="-171450">
              <a:buFont typeface="Arial" pitchFamily="34" charset="0"/>
              <a:buChar char="•"/>
            </a:pPr>
            <a:r>
              <a:rPr lang="en-GB" sz="1200" dirty="0">
                <a:solidFill>
                  <a:schemeClr val="tx2">
                    <a:lumMod val="75000"/>
                  </a:schemeClr>
                </a:solidFill>
                <a:latin typeface="Cambria" pitchFamily="18" charset="0"/>
              </a:rPr>
              <a:t>Black shorts</a:t>
            </a:r>
          </a:p>
          <a:p>
            <a:pPr marL="171450" indent="-171450">
              <a:buFont typeface="Arial" pitchFamily="34" charset="0"/>
              <a:buChar char="•"/>
            </a:pPr>
            <a:r>
              <a:rPr lang="en-GB" sz="1200" dirty="0">
                <a:solidFill>
                  <a:schemeClr val="tx2">
                    <a:lumMod val="75000"/>
                  </a:schemeClr>
                </a:solidFill>
                <a:latin typeface="Cambria" pitchFamily="18" charset="0"/>
              </a:rPr>
              <a:t>Plimsolls or trainers</a:t>
            </a:r>
          </a:p>
          <a:p>
            <a:pPr marL="171450" indent="-171450">
              <a:buFont typeface="Arial" pitchFamily="34" charset="0"/>
              <a:buChar char="•"/>
            </a:pPr>
            <a:r>
              <a:rPr lang="en-GB" sz="1200" dirty="0">
                <a:solidFill>
                  <a:schemeClr val="tx2">
                    <a:lumMod val="75000"/>
                  </a:schemeClr>
                </a:solidFill>
                <a:latin typeface="Cambria" pitchFamily="18" charset="0"/>
              </a:rPr>
              <a:t>Black, grey or blue track suit for cold weather</a:t>
            </a:r>
          </a:p>
          <a:p>
            <a:pPr marL="171450" indent="-171450">
              <a:buFont typeface="Arial" pitchFamily="34" charset="0"/>
              <a:buChar char="•"/>
            </a:pPr>
            <a:r>
              <a:rPr lang="en-GB" sz="1200" dirty="0">
                <a:solidFill>
                  <a:schemeClr val="tx2">
                    <a:lumMod val="75000"/>
                  </a:schemeClr>
                </a:solidFill>
                <a:latin typeface="Cambria" pitchFamily="18" charset="0"/>
              </a:rPr>
              <a:t>P.E kit bag</a:t>
            </a:r>
          </a:p>
        </p:txBody>
      </p:sp>
      <p:sp>
        <p:nvSpPr>
          <p:cNvPr id="8" name="Rectangle 7"/>
          <p:cNvSpPr/>
          <p:nvPr/>
        </p:nvSpPr>
        <p:spPr>
          <a:xfrm>
            <a:off x="3573016" y="3271669"/>
            <a:ext cx="2885575" cy="1384995"/>
          </a:xfrm>
          <a:prstGeom prst="rect">
            <a:avLst/>
          </a:prstGeom>
        </p:spPr>
        <p:txBody>
          <a:bodyPr wrap="square">
            <a:spAutoFit/>
          </a:bodyPr>
          <a:lstStyle/>
          <a:p>
            <a:pPr algn="ctr"/>
            <a:r>
              <a:rPr lang="en-GB" sz="1200" b="1" dirty="0">
                <a:solidFill>
                  <a:srgbClr val="FF0000"/>
                </a:solidFill>
                <a:latin typeface="Cambria" pitchFamily="18" charset="0"/>
              </a:rPr>
              <a:t>ALL UNIFORM AND PE KIT MUST BE NAMED</a:t>
            </a:r>
          </a:p>
          <a:p>
            <a:pPr algn="ctr"/>
            <a:r>
              <a:rPr lang="en-US" sz="1200" b="1" dirty="0">
                <a:solidFill>
                  <a:srgbClr val="FF0000"/>
                </a:solidFill>
                <a:latin typeface="Cambria" pitchFamily="18" charset="0"/>
              </a:rPr>
              <a:t>For Health and Safety reasons, ONLY stud earrings are permitted and children should be able to tape or remove these themselves for P.E</a:t>
            </a:r>
          </a:p>
          <a:p>
            <a:pPr algn="ctr"/>
            <a:endParaRPr lang="en-GB" sz="1200" dirty="0">
              <a:solidFill>
                <a:srgbClr val="FF0000"/>
              </a:solidFill>
              <a:latin typeface="Cambria" pitchFamily="18" charset="0"/>
            </a:endParaRPr>
          </a:p>
        </p:txBody>
      </p:sp>
      <p:sp>
        <p:nvSpPr>
          <p:cNvPr id="32" name="Rounded Rectangle 31"/>
          <p:cNvSpPr/>
          <p:nvPr/>
        </p:nvSpPr>
        <p:spPr>
          <a:xfrm>
            <a:off x="155575" y="7692150"/>
            <a:ext cx="6668492" cy="1272337"/>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chemeClr val="tx2"/>
              </a:solidFill>
              <a:latin typeface="Cambria" pitchFamily="18" charset="0"/>
            </a:endParaRPr>
          </a:p>
        </p:txBody>
      </p:sp>
      <p:sp>
        <p:nvSpPr>
          <p:cNvPr id="11" name="Rectangle 10"/>
          <p:cNvSpPr/>
          <p:nvPr/>
        </p:nvSpPr>
        <p:spPr>
          <a:xfrm>
            <a:off x="206499" y="7692151"/>
            <a:ext cx="6617568" cy="1200329"/>
          </a:xfrm>
          <a:prstGeom prst="rect">
            <a:avLst/>
          </a:prstGeom>
        </p:spPr>
        <p:txBody>
          <a:bodyPr wrap="square">
            <a:spAutoFit/>
          </a:bodyPr>
          <a:lstStyle/>
          <a:p>
            <a:r>
              <a:rPr lang="en-GB" sz="1200" b="1" dirty="0">
                <a:solidFill>
                  <a:schemeClr val="tx2">
                    <a:lumMod val="75000"/>
                  </a:schemeClr>
                </a:solidFill>
                <a:latin typeface="Cambria" pitchFamily="18" charset="0"/>
              </a:rPr>
              <a:t>Snack &amp; Water</a:t>
            </a:r>
          </a:p>
          <a:p>
            <a:r>
              <a:rPr lang="en-GB" sz="1200" dirty="0">
                <a:solidFill>
                  <a:schemeClr val="tx2">
                    <a:lumMod val="75000"/>
                  </a:schemeClr>
                </a:solidFill>
                <a:latin typeface="Cambria" pitchFamily="18" charset="0"/>
              </a:rPr>
              <a:t>We know that it can be a long time from breakfast to lunch and ask that children in KS2 bring a healthy snack for morning break time.  All children in KS1 and the Early Years have access to a choice of fruit everyday so an additional snack is not required. </a:t>
            </a:r>
          </a:p>
          <a:p>
            <a:r>
              <a:rPr lang="en-GB" sz="1200" dirty="0">
                <a:solidFill>
                  <a:schemeClr val="tx2">
                    <a:lumMod val="75000"/>
                  </a:schemeClr>
                </a:solidFill>
                <a:latin typeface="Cambria" pitchFamily="18" charset="0"/>
              </a:rPr>
              <a:t>Please also send in a named water bottle with your child so that they can stay hydrated throughout the day. This must only contain water. </a:t>
            </a:r>
          </a:p>
        </p:txBody>
      </p:sp>
      <p:sp>
        <p:nvSpPr>
          <p:cNvPr id="36"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7"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8"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9"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40"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41"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42"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43" name="Title 3"/>
          <p:cNvSpPr txBox="1">
            <a:spLocks/>
          </p:cNvSpPr>
          <p:nvPr/>
        </p:nvSpPr>
        <p:spPr bwMode="auto">
          <a:xfrm>
            <a:off x="289744" y="221828"/>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Uniform</a:t>
            </a:r>
          </a:p>
        </p:txBody>
      </p:sp>
      <p:sp>
        <p:nvSpPr>
          <p:cNvPr id="44" name="AutoShape 1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5" name="AutoShape 1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6" name="AutoShape 19"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7" name="AutoShape 21"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8" name="AutoShape 23"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9" name="AutoShape 2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50" name="AutoShape 2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pic>
        <p:nvPicPr>
          <p:cNvPr id="51" name="Picture 2"/>
          <p:cNvPicPr>
            <a:picLocks noChangeAspect="1" noChangeArrowheads="1"/>
          </p:cNvPicPr>
          <p:nvPr/>
        </p:nvPicPr>
        <p:blipFill>
          <a:blip r:embed="rId4"/>
          <a:srcRect/>
          <a:stretch>
            <a:fillRect/>
          </a:stretch>
        </p:blipFill>
        <p:spPr bwMode="auto">
          <a:xfrm>
            <a:off x="5921665" y="148866"/>
            <a:ext cx="603677" cy="541461"/>
          </a:xfrm>
          <a:prstGeom prst="rect">
            <a:avLst/>
          </a:prstGeom>
          <a:noFill/>
          <a:ln w="9525">
            <a:noFill/>
            <a:miter lim="800000"/>
            <a:headEnd/>
            <a:tailEnd/>
          </a:ln>
        </p:spPr>
      </p:pic>
      <p:sp>
        <p:nvSpPr>
          <p:cNvPr id="52" name="Rounded Rectangle 51"/>
          <p:cNvSpPr/>
          <p:nvPr/>
        </p:nvSpPr>
        <p:spPr>
          <a:xfrm>
            <a:off x="188640"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83" name="Picture 11" descr="C:\Users\msteer\AppData\Local\Microsoft\Windows\Temporary Internet Files\Content.IE5\6LXQZVJP\Orange-Fruit-Piece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5964" y="4736342"/>
            <a:ext cx="872517" cy="5601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656" y="1085262"/>
            <a:ext cx="1074370" cy="107437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44514" t="34359" r="40816" b="42823"/>
          <a:stretch/>
        </p:blipFill>
        <p:spPr bwMode="auto">
          <a:xfrm>
            <a:off x="5504559" y="1973439"/>
            <a:ext cx="1236809" cy="104206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3474"/>
          <a:stretch/>
        </p:blipFill>
        <p:spPr bwMode="auto">
          <a:xfrm>
            <a:off x="5890980" y="1242114"/>
            <a:ext cx="822451" cy="62938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988" t="13450" r="988" b="400"/>
          <a:stretch/>
        </p:blipFill>
        <p:spPr bwMode="auto">
          <a:xfrm>
            <a:off x="4436537" y="2250669"/>
            <a:ext cx="985008" cy="84858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3717032" y="3224109"/>
            <a:ext cx="2661417" cy="12520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825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
          <p:cNvSpPr>
            <a:spLocks noGrp="1"/>
          </p:cNvSpPr>
          <p:nvPr>
            <p:ph sz="half" idx="1"/>
          </p:nvPr>
        </p:nvSpPr>
        <p:spPr>
          <a:xfrm>
            <a:off x="307975" y="1229856"/>
            <a:ext cx="3985121" cy="7679988"/>
          </a:xfrm>
        </p:spPr>
        <p:txBody>
          <a:bodyPr/>
          <a:lstStyle/>
          <a:p>
            <a:pPr>
              <a:buFont typeface="Arial" charset="0"/>
              <a:buNone/>
            </a:pPr>
            <a:endParaRPr lang="en-GB" sz="900" dirty="0">
              <a:solidFill>
                <a:srgbClr val="0066FF"/>
              </a:solidFill>
              <a:latin typeface="Cambria" pitchFamily="18" charset="0"/>
            </a:endParaRPr>
          </a:p>
          <a:p>
            <a:pPr>
              <a:buFont typeface="Arial" charset="0"/>
              <a:buNone/>
            </a:pPr>
            <a:endParaRPr lang="en-GB" sz="900" b="1"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1100" dirty="0">
              <a:solidFill>
                <a:srgbClr val="0066FF"/>
              </a:solidFill>
            </a:endParaRPr>
          </a:p>
          <a:p>
            <a:pPr marL="0" indent="0" eaLnBrk="1" hangingPunct="1">
              <a:lnSpc>
                <a:spcPct val="110000"/>
              </a:lnSpc>
              <a:spcBef>
                <a:spcPct val="0"/>
              </a:spcBef>
              <a:buFont typeface="Arial" charset="0"/>
              <a:buNone/>
            </a:pPr>
            <a:endParaRPr lang="en-GB" sz="1800" dirty="0">
              <a:solidFill>
                <a:srgbClr val="0066FF"/>
              </a:solidFill>
            </a:endParaRPr>
          </a:p>
        </p:txBody>
      </p:sp>
      <p:sp>
        <p:nvSpPr>
          <p:cNvPr id="17422" name="AutoShape 1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4" name="Rounded Rectangle 3"/>
          <p:cNvSpPr/>
          <p:nvPr/>
        </p:nvSpPr>
        <p:spPr>
          <a:xfrm>
            <a:off x="189508" y="889050"/>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2" name="TextBox 1"/>
          <p:cNvSpPr txBox="1"/>
          <p:nvPr/>
        </p:nvSpPr>
        <p:spPr>
          <a:xfrm>
            <a:off x="188640" y="899592"/>
            <a:ext cx="2952328" cy="2492990"/>
          </a:xfrm>
          <a:prstGeom prst="rect">
            <a:avLst/>
          </a:prstGeom>
          <a:noFill/>
        </p:spPr>
        <p:txBody>
          <a:bodyPr wrap="square" rtlCol="0">
            <a:spAutoFit/>
          </a:bodyPr>
          <a:lstStyle/>
          <a:p>
            <a:r>
              <a:rPr lang="en-GB" sz="1200" b="1" dirty="0">
                <a:solidFill>
                  <a:schemeClr val="tx2">
                    <a:lumMod val="75000"/>
                  </a:schemeClr>
                </a:solidFill>
                <a:latin typeface="Cambria" pitchFamily="18" charset="0"/>
              </a:rPr>
              <a:t>Charging &amp; Remissions</a:t>
            </a:r>
            <a:r>
              <a:rPr lang="en-GB" sz="1200" dirty="0">
                <a:solidFill>
                  <a:schemeClr val="tx2">
                    <a:lumMod val="75000"/>
                  </a:schemeClr>
                </a:solidFill>
                <a:latin typeface="Cambria" pitchFamily="18" charset="0"/>
              </a:rPr>
              <a:t>.</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To enhance our curriculum we offer a variety of trips and experiences throughout the year.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Some of these may be chargeable.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More information on charging and remissions can be found on the Policies page within the school website. </a:t>
            </a:r>
          </a:p>
          <a:p>
            <a:endParaRPr lang="en-GB" sz="1200" dirty="0">
              <a:solidFill>
                <a:schemeClr val="tx2">
                  <a:lumMod val="75000"/>
                </a:schemeClr>
              </a:solidFill>
              <a:latin typeface="Cambria" pitchFamily="18" charset="0"/>
            </a:endParaRPr>
          </a:p>
          <a:p>
            <a:endParaRPr lang="en-GB" sz="1200" dirty="0">
              <a:latin typeface="Cambria" pitchFamily="18" charset="0"/>
            </a:endParaRPr>
          </a:p>
        </p:txBody>
      </p:sp>
      <p:sp>
        <p:nvSpPr>
          <p:cNvPr id="26" name="AutoShape 1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7" name="AutoShape 1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8" name="AutoShape 19"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9" name="AutoShape 21"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0" name="AutoShape 23"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1" name="AutoShape 2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2" name="AutoShape 2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3" name="Title 3"/>
          <p:cNvSpPr txBox="1">
            <a:spLocks/>
          </p:cNvSpPr>
          <p:nvPr/>
        </p:nvSpPr>
        <p:spPr bwMode="auto">
          <a:xfrm>
            <a:off x="289744" y="221828"/>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Other Useful information</a:t>
            </a:r>
          </a:p>
        </p:txBody>
      </p:sp>
      <p:sp>
        <p:nvSpPr>
          <p:cNvPr id="34" name="AutoShape 1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5" name="AutoShape 1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6" name="AutoShape 19"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7" name="AutoShape 21"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8" name="AutoShape 23"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9" name="AutoShape 2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0" name="AutoShape 2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pic>
        <p:nvPicPr>
          <p:cNvPr id="41" name="Picture 2"/>
          <p:cNvPicPr>
            <a:picLocks noChangeAspect="1" noChangeArrowheads="1"/>
          </p:cNvPicPr>
          <p:nvPr/>
        </p:nvPicPr>
        <p:blipFill>
          <a:blip r:embed="rId3"/>
          <a:srcRect/>
          <a:stretch>
            <a:fillRect/>
          </a:stretch>
        </p:blipFill>
        <p:spPr bwMode="auto">
          <a:xfrm>
            <a:off x="5921665" y="148866"/>
            <a:ext cx="603677" cy="541461"/>
          </a:xfrm>
          <a:prstGeom prst="rect">
            <a:avLst/>
          </a:prstGeom>
          <a:noFill/>
          <a:ln w="9525">
            <a:noFill/>
            <a:miter lim="800000"/>
            <a:headEnd/>
            <a:tailEnd/>
          </a:ln>
        </p:spPr>
      </p:pic>
      <p:sp>
        <p:nvSpPr>
          <p:cNvPr id="42" name="Rounded Rectangle 41"/>
          <p:cNvSpPr/>
          <p:nvPr/>
        </p:nvSpPr>
        <p:spPr>
          <a:xfrm>
            <a:off x="188640"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ed Rectangle 42"/>
          <p:cNvSpPr/>
          <p:nvPr/>
        </p:nvSpPr>
        <p:spPr>
          <a:xfrm>
            <a:off x="3392996" y="889050"/>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44" name="TextBox 43"/>
          <p:cNvSpPr txBox="1"/>
          <p:nvPr/>
        </p:nvSpPr>
        <p:spPr>
          <a:xfrm>
            <a:off x="3429000" y="899592"/>
            <a:ext cx="2952328" cy="212365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Term Time Holidays</a:t>
            </a:r>
          </a:p>
          <a:p>
            <a:endParaRPr lang="en-GB" sz="1200" b="1"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Attendance at school is crucial to ensuring that gaps in learning do not appear. Term time holidays are not authorised and parents can be fined for withdrawing pupils for a term time holiday.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For more information see the Attendance policy on the school website.</a:t>
            </a:r>
          </a:p>
          <a:p>
            <a:endParaRPr lang="en-GB" sz="1200" dirty="0">
              <a:latin typeface="Cambria" pitchFamily="18" charset="0"/>
            </a:endParaRPr>
          </a:p>
        </p:txBody>
      </p:sp>
      <p:sp>
        <p:nvSpPr>
          <p:cNvPr id="45" name="Rounded Rectangle 44"/>
          <p:cNvSpPr/>
          <p:nvPr/>
        </p:nvSpPr>
        <p:spPr>
          <a:xfrm>
            <a:off x="197482" y="3362672"/>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47" name="Rounded Rectangle 46"/>
          <p:cNvSpPr/>
          <p:nvPr/>
        </p:nvSpPr>
        <p:spPr>
          <a:xfrm>
            <a:off x="3400970" y="3362672"/>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48" name="TextBox 47"/>
          <p:cNvSpPr txBox="1"/>
          <p:nvPr/>
        </p:nvSpPr>
        <p:spPr>
          <a:xfrm>
            <a:off x="3505993" y="3384446"/>
            <a:ext cx="2952328" cy="212365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Extra Curricular Clubs</a:t>
            </a:r>
          </a:p>
          <a:p>
            <a:endParaRPr lang="en-GB" sz="1200" b="1"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Throughout the year, we offer a range of sports and after school clubs. These are run by our sports coaches and class teachers.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A club letter is sent at the start of each term. Children can sign up for </a:t>
            </a:r>
            <a:r>
              <a:rPr lang="en-GB" sz="1200" u="sng" dirty="0">
                <a:solidFill>
                  <a:schemeClr val="tx2">
                    <a:lumMod val="75000"/>
                  </a:schemeClr>
                </a:solidFill>
                <a:latin typeface="Cambria" pitchFamily="18" charset="0"/>
              </a:rPr>
              <a:t>one</a:t>
            </a:r>
            <a:r>
              <a:rPr lang="en-GB" sz="1200" dirty="0">
                <a:solidFill>
                  <a:schemeClr val="tx2">
                    <a:lumMod val="75000"/>
                  </a:schemeClr>
                </a:solidFill>
                <a:latin typeface="Cambria" pitchFamily="18" charset="0"/>
              </a:rPr>
              <a:t> club per term. </a:t>
            </a:r>
          </a:p>
          <a:p>
            <a:endParaRPr lang="en-GB" sz="1200" dirty="0">
              <a:latin typeface="Cambria" pitchFamily="18" charset="0"/>
            </a:endParaRPr>
          </a:p>
        </p:txBody>
      </p:sp>
      <p:sp>
        <p:nvSpPr>
          <p:cNvPr id="49" name="Rounded Rectangle 48"/>
          <p:cNvSpPr/>
          <p:nvPr/>
        </p:nvSpPr>
        <p:spPr>
          <a:xfrm>
            <a:off x="189508" y="5868144"/>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51" name="Rounded Rectangle 50"/>
          <p:cNvSpPr/>
          <p:nvPr/>
        </p:nvSpPr>
        <p:spPr>
          <a:xfrm>
            <a:off x="3392996" y="5868144"/>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52" name="TextBox 51"/>
          <p:cNvSpPr txBox="1"/>
          <p:nvPr/>
        </p:nvSpPr>
        <p:spPr>
          <a:xfrm>
            <a:off x="3429000" y="5868144"/>
            <a:ext cx="2952328" cy="212365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Homework</a:t>
            </a:r>
          </a:p>
          <a:p>
            <a:endParaRPr lang="en-GB" sz="1200" b="1"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All children are expected to read or be read to at home. Each Key Stage sets some form of homework each term and this depends on the age and developmental stage of their pupils.</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Our homework policy can be found on the Policies page of the school website.  </a:t>
            </a:r>
            <a:r>
              <a:rPr lang="en-GB" sz="1200" b="1" dirty="0">
                <a:solidFill>
                  <a:schemeClr val="tx2">
                    <a:lumMod val="75000"/>
                  </a:schemeClr>
                </a:solidFill>
                <a:latin typeface="Cambria" pitchFamily="18" charset="0"/>
              </a:rPr>
              <a:t> </a:t>
            </a:r>
          </a:p>
          <a:p>
            <a:endParaRPr lang="en-GB" sz="1200" b="1" dirty="0">
              <a:latin typeface="Cambria" pitchFamily="18" charset="0"/>
            </a:endParaRPr>
          </a:p>
        </p:txBody>
      </p:sp>
      <p:sp>
        <p:nvSpPr>
          <p:cNvPr id="53" name="TextBox 52"/>
          <p:cNvSpPr txBox="1"/>
          <p:nvPr/>
        </p:nvSpPr>
        <p:spPr>
          <a:xfrm>
            <a:off x="233052" y="3362672"/>
            <a:ext cx="2952328" cy="212365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The School Day</a:t>
            </a:r>
          </a:p>
          <a:p>
            <a:endParaRPr lang="en-GB" sz="1200" b="1" dirty="0">
              <a:solidFill>
                <a:schemeClr val="tx2">
                  <a:lumMod val="75000"/>
                </a:schemeClr>
              </a:solidFill>
              <a:latin typeface="Cambria" pitchFamily="18" charset="0"/>
            </a:endParaRPr>
          </a:p>
          <a:p>
            <a:r>
              <a:rPr lang="en-GB" sz="1200" b="1" dirty="0">
                <a:solidFill>
                  <a:schemeClr val="tx2">
                    <a:lumMod val="75000"/>
                  </a:schemeClr>
                </a:solidFill>
                <a:latin typeface="Cambria" pitchFamily="18" charset="0"/>
              </a:rPr>
              <a:t>Nursery &amp; Saplings school hours are: </a:t>
            </a:r>
          </a:p>
          <a:p>
            <a:r>
              <a:rPr lang="en-GB" sz="1200" dirty="0">
                <a:solidFill>
                  <a:schemeClr val="tx2">
                    <a:lumMod val="75000"/>
                  </a:schemeClr>
                </a:solidFill>
                <a:latin typeface="Cambria" pitchFamily="18" charset="0"/>
              </a:rPr>
              <a:t>Mon – Fri 8:35 – 3:10 (all day)</a:t>
            </a:r>
          </a:p>
          <a:p>
            <a:r>
              <a:rPr lang="en-GB" sz="1200" dirty="0">
                <a:solidFill>
                  <a:schemeClr val="tx2">
                    <a:lumMod val="75000"/>
                  </a:schemeClr>
                </a:solidFill>
                <a:latin typeface="Cambria" pitchFamily="18" charset="0"/>
              </a:rPr>
              <a:t>Mon – Fri 8.35am – 11.35am (mornings)</a:t>
            </a:r>
          </a:p>
          <a:p>
            <a:r>
              <a:rPr lang="en-GB" sz="1200" dirty="0">
                <a:solidFill>
                  <a:schemeClr val="tx2">
                    <a:lumMod val="75000"/>
                  </a:schemeClr>
                </a:solidFill>
                <a:latin typeface="Cambria" pitchFamily="18" charset="0"/>
              </a:rPr>
              <a:t>Mon – Fri 12.10pm – 3.10pm (afternoons)</a:t>
            </a:r>
          </a:p>
          <a:p>
            <a:endParaRPr lang="en-GB" sz="1200" b="1" dirty="0">
              <a:solidFill>
                <a:schemeClr val="tx2">
                  <a:lumMod val="75000"/>
                </a:schemeClr>
              </a:solidFill>
              <a:latin typeface="Cambria" pitchFamily="18" charset="0"/>
            </a:endParaRPr>
          </a:p>
          <a:p>
            <a:r>
              <a:rPr lang="en-GB" sz="1200" b="1" dirty="0">
                <a:solidFill>
                  <a:schemeClr val="tx2">
                    <a:lumMod val="75000"/>
                  </a:schemeClr>
                </a:solidFill>
                <a:latin typeface="Cambria" pitchFamily="18" charset="0"/>
              </a:rPr>
              <a:t>Reception to Y6 school hours are:</a:t>
            </a:r>
          </a:p>
          <a:p>
            <a:r>
              <a:rPr lang="en-GB" sz="1200" dirty="0">
                <a:solidFill>
                  <a:schemeClr val="tx2">
                    <a:lumMod val="75000"/>
                  </a:schemeClr>
                </a:solidFill>
                <a:latin typeface="Cambria" pitchFamily="18" charset="0"/>
              </a:rPr>
              <a:t>Mon – Fri 8:35am – 3:10pm</a:t>
            </a:r>
          </a:p>
          <a:p>
            <a:endParaRPr lang="en-GB" sz="1200" dirty="0">
              <a:solidFill>
                <a:schemeClr val="tx2">
                  <a:lumMod val="75000"/>
                </a:schemeClr>
              </a:solidFill>
              <a:latin typeface="Cambria" pitchFamily="18" charset="0"/>
            </a:endParaRPr>
          </a:p>
          <a:p>
            <a:endParaRPr lang="en-GB" sz="1200" dirty="0">
              <a:latin typeface="Cambria" pitchFamily="18" charset="0"/>
            </a:endParaRPr>
          </a:p>
        </p:txBody>
      </p:sp>
      <p:sp>
        <p:nvSpPr>
          <p:cNvPr id="54" name="TextBox 53"/>
          <p:cNvSpPr txBox="1"/>
          <p:nvPr/>
        </p:nvSpPr>
        <p:spPr>
          <a:xfrm>
            <a:off x="212155" y="5864076"/>
            <a:ext cx="2952328" cy="212365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PTFA</a:t>
            </a:r>
          </a:p>
          <a:p>
            <a:endParaRPr lang="en-GB" sz="1200" b="1"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The Willows is lucky to have an active PTFA. The PTFA has raised thousands of pounds for the school through cake sales, fetes, discos and movie nights (amongst other things!)</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Meetings are usually held every month.  Please see information on the PTFA page of the website.</a:t>
            </a:r>
            <a:endParaRPr lang="en-GB" sz="1200" dirty="0">
              <a:latin typeface="Cambria" pitchFamily="18" charset="0"/>
            </a:endParaRPr>
          </a:p>
        </p:txBody>
      </p:sp>
    </p:spTree>
    <p:extLst>
      <p:ext uri="{BB962C8B-B14F-4D97-AF65-F5344CB8AC3E}">
        <p14:creationId xmlns:p14="http://schemas.microsoft.com/office/powerpoint/2010/main" val="273549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27583" y="894615"/>
            <a:ext cx="6369769" cy="5589529"/>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17410" name="Title 3"/>
          <p:cNvSpPr>
            <a:spLocks noGrp="1"/>
          </p:cNvSpPr>
          <p:nvPr>
            <p:ph type="title"/>
          </p:nvPr>
        </p:nvSpPr>
        <p:spPr>
          <a:xfrm>
            <a:off x="289742" y="272821"/>
            <a:ext cx="6235600" cy="395536"/>
          </a:xfrm>
        </p:spPr>
        <p:txBody>
          <a:bodyPr/>
          <a:lstStyle/>
          <a:p>
            <a:pPr eaLnBrk="1" hangingPunct="1"/>
            <a:r>
              <a:rPr lang="en-GB" sz="1800" b="1" dirty="0">
                <a:solidFill>
                  <a:srgbClr val="0066FF"/>
                </a:solidFill>
              </a:rPr>
              <a:t>Welcome</a:t>
            </a:r>
          </a:p>
        </p:txBody>
      </p:sp>
      <p:sp>
        <p:nvSpPr>
          <p:cNvPr id="17411" name="Content Placeholder 1"/>
          <p:cNvSpPr>
            <a:spLocks noGrp="1"/>
          </p:cNvSpPr>
          <p:nvPr>
            <p:ph sz="half" idx="1"/>
          </p:nvPr>
        </p:nvSpPr>
        <p:spPr>
          <a:xfrm>
            <a:off x="227583" y="877483"/>
            <a:ext cx="6297759" cy="7870981"/>
          </a:xfrm>
        </p:spPr>
        <p:txBody>
          <a:bodyPr/>
          <a:lstStyle/>
          <a:p>
            <a:pPr marL="0" lvl="0" indent="0" algn="ctr" eaLnBrk="1" hangingPunct="1">
              <a:spcBef>
                <a:spcPct val="0"/>
              </a:spcBef>
              <a:buNone/>
            </a:pPr>
            <a:r>
              <a:rPr lang="en-GB" sz="1200" dirty="0">
                <a:solidFill>
                  <a:schemeClr val="tx2">
                    <a:lumMod val="75000"/>
                  </a:schemeClr>
                </a:solidFill>
                <a:latin typeface="Cambria" pitchFamily="18" charset="0"/>
              </a:rPr>
              <a:t>           Dear Prospective Parents, Pupils  and Visitors, </a:t>
            </a:r>
          </a:p>
          <a:p>
            <a:pPr marL="0" lvl="0" indent="0" eaLnBrk="1" hangingPunct="1">
              <a:spcBef>
                <a:spcPct val="0"/>
              </a:spcBef>
              <a:buNone/>
            </a:pPr>
            <a:endParaRPr lang="en-GB" sz="1200" dirty="0">
              <a:solidFill>
                <a:schemeClr val="tx2">
                  <a:lumMod val="75000"/>
                </a:schemeClr>
              </a:solidFill>
              <a:latin typeface="Cambria" pitchFamily="18" charset="0"/>
            </a:endParaRPr>
          </a:p>
          <a:p>
            <a:pPr marL="0" lvl="0" indent="0" eaLnBrk="1" hangingPunct="1">
              <a:spcBef>
                <a:spcPct val="0"/>
              </a:spcBef>
              <a:buNone/>
            </a:pPr>
            <a:r>
              <a:rPr lang="en-GB" sz="1200" dirty="0">
                <a:solidFill>
                  <a:schemeClr val="tx2">
                    <a:lumMod val="75000"/>
                  </a:schemeClr>
                </a:solidFill>
                <a:latin typeface="Cambria" pitchFamily="18" charset="0"/>
              </a:rPr>
              <a:t>Welcome to The Willows Primary School.</a:t>
            </a:r>
          </a:p>
          <a:p>
            <a:pPr marL="0" lvl="0" indent="0" eaLnBrk="1" hangingPunct="1">
              <a:spcBef>
                <a:spcPct val="0"/>
              </a:spcBef>
              <a:buNone/>
            </a:pPr>
            <a:endParaRPr lang="en-US" sz="1200" dirty="0">
              <a:solidFill>
                <a:schemeClr val="tx2">
                  <a:lumMod val="75000"/>
                </a:schemeClr>
              </a:solidFill>
              <a:latin typeface="Cambria" pitchFamily="18" charset="0"/>
            </a:endParaRPr>
          </a:p>
          <a:p>
            <a:pPr marL="0" lvl="0" indent="0" eaLnBrk="1" hangingPunct="1">
              <a:spcBef>
                <a:spcPct val="0"/>
              </a:spcBef>
              <a:buNone/>
            </a:pPr>
            <a:r>
              <a:rPr lang="en-US" sz="1200" dirty="0">
                <a:solidFill>
                  <a:schemeClr val="tx2">
                    <a:lumMod val="75000"/>
                  </a:schemeClr>
                </a:solidFill>
                <a:latin typeface="Cambria" pitchFamily="18" charset="0"/>
              </a:rPr>
              <a:t>Happy children thrive and it is our intention to make all children feel secure and happy here at The Willows. We want to give all our children confidence in themselves and their abilities as this provides a strong foundation on which to develop a range of literacy and numeracy skills, equipping them with the necessary knowledge and understanding in order to be successful as they move through secondary education and into adult life.</a:t>
            </a:r>
          </a:p>
          <a:p>
            <a:pPr marL="0" lvl="0" indent="0" eaLnBrk="1" hangingPunct="1">
              <a:spcBef>
                <a:spcPct val="0"/>
              </a:spcBef>
              <a:buNone/>
            </a:pPr>
            <a:endParaRPr lang="en-US" sz="1200" dirty="0">
              <a:solidFill>
                <a:schemeClr val="tx2">
                  <a:lumMod val="75000"/>
                </a:schemeClr>
              </a:solidFill>
              <a:latin typeface="Cambria" pitchFamily="18" charset="0"/>
            </a:endParaRPr>
          </a:p>
          <a:p>
            <a:pPr marL="0" lvl="0" indent="0" eaLnBrk="1" hangingPunct="1">
              <a:spcBef>
                <a:spcPct val="0"/>
              </a:spcBef>
              <a:buNone/>
            </a:pPr>
            <a:r>
              <a:rPr lang="en-US" sz="1200" dirty="0">
                <a:solidFill>
                  <a:schemeClr val="tx2">
                    <a:lumMod val="75000"/>
                  </a:schemeClr>
                </a:solidFill>
                <a:latin typeface="Cambria" pitchFamily="18" charset="0"/>
              </a:rPr>
              <a:t>Our school is a very happy, vibrant and busy place.  Our pupils enjoy coming to school and benefit greatly from the many exciting learning opportunities they are given.  The dedicated staff team places a strong emphasis on creating a safe, well resourced and attractive environment in which all children can learn.  </a:t>
            </a:r>
          </a:p>
          <a:p>
            <a:pPr marL="0" lvl="0" indent="0" eaLnBrk="1" hangingPunct="1">
              <a:spcBef>
                <a:spcPct val="0"/>
              </a:spcBef>
              <a:buNone/>
            </a:pPr>
            <a:endParaRPr lang="en-US" sz="1200" dirty="0">
              <a:solidFill>
                <a:schemeClr val="tx2">
                  <a:lumMod val="75000"/>
                </a:schemeClr>
              </a:solidFill>
              <a:latin typeface="Cambria" pitchFamily="18" charset="0"/>
            </a:endParaRPr>
          </a:p>
          <a:p>
            <a:pPr marL="0" lvl="0" indent="0" eaLnBrk="1" hangingPunct="1">
              <a:spcBef>
                <a:spcPct val="0"/>
              </a:spcBef>
              <a:buNone/>
            </a:pPr>
            <a:r>
              <a:rPr lang="en-US" sz="1200" dirty="0">
                <a:solidFill>
                  <a:schemeClr val="tx2">
                    <a:lumMod val="75000"/>
                  </a:schemeClr>
                </a:solidFill>
                <a:latin typeface="Cambria" pitchFamily="18" charset="0"/>
              </a:rPr>
              <a:t>The Willows Primary School is a family-orientated school and encourages parents, family members and volunteers from the local community to support learning in all areas of the </a:t>
            </a:r>
          </a:p>
          <a:p>
            <a:pPr marL="0" lvl="0" indent="0" eaLnBrk="1" hangingPunct="1">
              <a:spcBef>
                <a:spcPct val="0"/>
              </a:spcBef>
              <a:buNone/>
            </a:pPr>
            <a:r>
              <a:rPr lang="en-US" sz="1200" dirty="0">
                <a:solidFill>
                  <a:schemeClr val="tx2">
                    <a:lumMod val="75000"/>
                  </a:schemeClr>
                </a:solidFill>
                <a:latin typeface="Cambria" pitchFamily="18" charset="0"/>
              </a:rPr>
              <a:t>curriculum and school events. </a:t>
            </a:r>
            <a:endParaRPr lang="en-GB" sz="1200" dirty="0">
              <a:solidFill>
                <a:schemeClr val="tx2">
                  <a:lumMod val="75000"/>
                </a:schemeClr>
              </a:solidFill>
              <a:latin typeface="Cambria" pitchFamily="18" charset="0"/>
            </a:endParaRPr>
          </a:p>
          <a:p>
            <a:pPr marL="0" lvl="0" indent="0" eaLnBrk="1" hangingPunct="1">
              <a:spcBef>
                <a:spcPct val="0"/>
              </a:spcBef>
              <a:buNone/>
            </a:pPr>
            <a:endParaRPr lang="en-GB" sz="1200" dirty="0">
              <a:solidFill>
                <a:schemeClr val="tx2">
                  <a:lumMod val="75000"/>
                </a:schemeClr>
              </a:solidFill>
              <a:latin typeface="Cambria" pitchFamily="18" charset="0"/>
            </a:endParaRPr>
          </a:p>
          <a:p>
            <a:pPr marL="0" lvl="0" indent="0" eaLnBrk="1" hangingPunct="1">
              <a:spcBef>
                <a:spcPct val="0"/>
              </a:spcBef>
              <a:buNone/>
            </a:pPr>
            <a:r>
              <a:rPr lang="en-GB" sz="1200" dirty="0">
                <a:solidFill>
                  <a:schemeClr val="tx2">
                    <a:lumMod val="75000"/>
                  </a:schemeClr>
                </a:solidFill>
                <a:latin typeface="Cambria" pitchFamily="18" charset="0"/>
              </a:rPr>
              <a:t>I hope some of the information here will help to confirm whether our school is the right environment for your child.  However, if you still have unanswered questions please just get in touch and a member of my team or I will happily answer  them.  </a:t>
            </a:r>
          </a:p>
          <a:p>
            <a:pPr marL="0" lvl="0" indent="0" eaLnBrk="1" hangingPunct="1">
              <a:spcBef>
                <a:spcPct val="0"/>
              </a:spcBef>
              <a:buNone/>
            </a:pPr>
            <a:endParaRPr lang="en-GB" sz="1200" dirty="0">
              <a:solidFill>
                <a:schemeClr val="tx2">
                  <a:lumMod val="75000"/>
                </a:schemeClr>
              </a:solidFill>
              <a:latin typeface="Cambria" pitchFamily="18" charset="0"/>
            </a:endParaRPr>
          </a:p>
          <a:p>
            <a:pPr marL="0" lvl="0" indent="0" algn="ctr" eaLnBrk="1" hangingPunct="1">
              <a:spcBef>
                <a:spcPct val="0"/>
              </a:spcBef>
              <a:buNone/>
            </a:pPr>
            <a:r>
              <a:rPr lang="en-GB" sz="1200" dirty="0">
                <a:solidFill>
                  <a:schemeClr val="tx2">
                    <a:lumMod val="75000"/>
                  </a:schemeClr>
                </a:solidFill>
                <a:latin typeface="Cambria" pitchFamily="18" charset="0"/>
              </a:rPr>
              <a:t>        Yours sincerely, </a:t>
            </a:r>
          </a:p>
          <a:p>
            <a:pPr marL="0" lvl="0" indent="0" algn="ctr" eaLnBrk="1" hangingPunct="1">
              <a:spcBef>
                <a:spcPct val="0"/>
              </a:spcBef>
              <a:buNone/>
            </a:pPr>
            <a:endParaRPr lang="en-GB" sz="1200" dirty="0">
              <a:solidFill>
                <a:schemeClr val="tx2">
                  <a:lumMod val="75000"/>
                </a:schemeClr>
              </a:solidFill>
              <a:latin typeface="Cambria" pitchFamily="18" charset="0"/>
            </a:endParaRPr>
          </a:p>
          <a:p>
            <a:pPr marL="0" lvl="0" indent="0" algn="ctr" eaLnBrk="1" hangingPunct="1">
              <a:spcBef>
                <a:spcPct val="0"/>
              </a:spcBef>
              <a:buNone/>
            </a:pPr>
            <a:r>
              <a:rPr lang="en-GB" sz="1200" dirty="0">
                <a:solidFill>
                  <a:schemeClr val="tx2">
                    <a:lumMod val="75000"/>
                  </a:schemeClr>
                </a:solidFill>
                <a:latin typeface="Cambria" pitchFamily="18" charset="0"/>
              </a:rPr>
              <a:t>        Miss MacArthur (Headteacher) </a:t>
            </a:r>
          </a:p>
          <a:p>
            <a:pPr>
              <a:buFont typeface="Arial" charset="0"/>
              <a:buNone/>
            </a:pPr>
            <a:endParaRPr lang="en-GB" sz="600" dirty="0">
              <a:solidFill>
                <a:srgbClr val="0066FF"/>
              </a:solidFill>
              <a:latin typeface="Cambria" pitchFamily="18" charset="0"/>
            </a:endParaRPr>
          </a:p>
          <a:p>
            <a:pPr>
              <a:buFont typeface="Arial" charset="0"/>
              <a:buNone/>
            </a:pPr>
            <a:endParaRPr lang="en-GB" sz="600"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1100" dirty="0">
              <a:solidFill>
                <a:srgbClr val="0066FF"/>
              </a:solidFill>
            </a:endParaRPr>
          </a:p>
          <a:p>
            <a:pPr marL="0" indent="0" eaLnBrk="1" hangingPunct="1">
              <a:lnSpc>
                <a:spcPct val="110000"/>
              </a:lnSpc>
              <a:spcBef>
                <a:spcPct val="0"/>
              </a:spcBef>
              <a:buFont typeface="Arial" charset="0"/>
              <a:buNone/>
            </a:pPr>
            <a:endParaRPr lang="en-GB" sz="1800" dirty="0">
              <a:solidFill>
                <a:srgbClr val="0066FF"/>
              </a:solidFill>
            </a:endParaRPr>
          </a:p>
        </p:txBody>
      </p:sp>
      <p:sp>
        <p:nvSpPr>
          <p:cNvPr id="2" name="Slide Number Placeholder 1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DC1FFA33-4DF1-4178-82DC-955FEBC9B4E0}" type="slidenum">
              <a:rPr lang="en-GB" sz="1000">
                <a:solidFill>
                  <a:srgbClr val="0066FF"/>
                </a:solidFill>
              </a:rPr>
              <a:pPr algn="ctr" fontAlgn="base">
                <a:spcBef>
                  <a:spcPct val="0"/>
                </a:spcBef>
                <a:spcAft>
                  <a:spcPct val="0"/>
                </a:spcAft>
                <a:defRPr/>
              </a:pPr>
              <a:t>2</a:t>
            </a:fld>
            <a:endParaRPr lang="en-GB" sz="1000" dirty="0">
              <a:solidFill>
                <a:srgbClr val="0066FF"/>
              </a:solidFill>
            </a:endParaRPr>
          </a:p>
        </p:txBody>
      </p:sp>
      <p:sp>
        <p:nvSpPr>
          <p:cNvPr id="17421" name="Text Box 14"/>
          <p:cNvSpPr txBox="1">
            <a:spLocks noChangeArrowheads="1"/>
          </p:cNvSpPr>
          <p:nvPr/>
        </p:nvSpPr>
        <p:spPr bwMode="auto">
          <a:xfrm>
            <a:off x="4076700" y="6300788"/>
            <a:ext cx="1027113" cy="366712"/>
          </a:xfrm>
          <a:prstGeom prst="rect">
            <a:avLst/>
          </a:prstGeom>
          <a:noFill/>
          <a:ln w="9525">
            <a:noFill/>
            <a:miter lim="800000"/>
            <a:headEnd/>
            <a:tailEnd/>
          </a:ln>
        </p:spPr>
        <p:txBody>
          <a:bodyPr>
            <a:spAutoFit/>
          </a:bodyPr>
          <a:lstStyle/>
          <a:p>
            <a:endParaRPr lang="en-GB"/>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22" name="Picture 2"/>
          <p:cNvPicPr>
            <a:picLocks noChangeAspect="1" noChangeArrowheads="1"/>
          </p:cNvPicPr>
          <p:nvPr/>
        </p:nvPicPr>
        <p:blipFill>
          <a:blip r:embed="rId3"/>
          <a:srcRect/>
          <a:stretch>
            <a:fillRect/>
          </a:stretch>
        </p:blipFill>
        <p:spPr bwMode="auto">
          <a:xfrm>
            <a:off x="5921665" y="231416"/>
            <a:ext cx="603677" cy="541461"/>
          </a:xfrm>
          <a:prstGeom prst="rect">
            <a:avLst/>
          </a:prstGeom>
          <a:noFill/>
          <a:ln w="9525">
            <a:noFill/>
            <a:miter lim="800000"/>
            <a:headEnd/>
            <a:tailEnd/>
          </a:ln>
        </p:spPr>
      </p:pic>
      <p:sp>
        <p:nvSpPr>
          <p:cNvPr id="20" name="Rounded Rectangle 19"/>
          <p:cNvSpPr/>
          <p:nvPr/>
        </p:nvSpPr>
        <p:spPr>
          <a:xfrm>
            <a:off x="188640" y="176710"/>
            <a:ext cx="6408712" cy="604662"/>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439" t="7029" r="27160" b="10589"/>
          <a:stretch/>
        </p:blipFill>
        <p:spPr>
          <a:xfrm>
            <a:off x="5103813" y="5318436"/>
            <a:ext cx="1491953" cy="1796931"/>
          </a:xfrm>
          <a:prstGeom prst="rect">
            <a:avLst/>
          </a:prstGeom>
          <a:ln w="28575">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96" y="7311008"/>
            <a:ext cx="2049583" cy="1537187"/>
          </a:xfrm>
          <a:prstGeom prst="rect">
            <a:avLst/>
          </a:prstGeom>
          <a:ln w="28575">
            <a:solidFill>
              <a:schemeClr val="tx1"/>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1079" y="6145697"/>
            <a:ext cx="2204970" cy="1653728"/>
          </a:xfrm>
          <a:prstGeom prst="rect">
            <a:avLst/>
          </a:prstGeom>
          <a:ln w="28575">
            <a:solidFill>
              <a:schemeClr val="tx1"/>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0641" y="7100158"/>
            <a:ext cx="2251423" cy="1681619"/>
          </a:xfrm>
          <a:prstGeom prst="rect">
            <a:avLst/>
          </a:prstGeom>
          <a:ln w="28575">
            <a:solidFill>
              <a:schemeClr val="tx1"/>
            </a:solidFill>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5858" y="6732670"/>
            <a:ext cx="1337423" cy="840372"/>
          </a:xfrm>
          <a:prstGeom prst="rect">
            <a:avLst/>
          </a:prstGeom>
          <a:ln w="28575">
            <a:solidFill>
              <a:schemeClr val="tx1"/>
            </a:solidFill>
          </a:ln>
        </p:spPr>
      </p:pic>
      <p:pic>
        <p:nvPicPr>
          <p:cNvPr id="5" name="Picture 4">
            <a:extLst>
              <a:ext uri="{FF2B5EF4-FFF2-40B4-BE49-F238E27FC236}">
                <a16:creationId xmlns:a16="http://schemas.microsoft.com/office/drawing/2014/main" id="{A27CACA6-6276-4DE7-A5F9-3EE209EBDCF7}"/>
              </a:ext>
            </a:extLst>
          </p:cNvPr>
          <p:cNvPicPr>
            <a:picLocks noChangeAspect="1"/>
          </p:cNvPicPr>
          <p:nvPr/>
        </p:nvPicPr>
        <p:blipFill>
          <a:blip r:embed="rId9"/>
          <a:stretch>
            <a:fillRect/>
          </a:stretch>
        </p:blipFill>
        <p:spPr>
          <a:xfrm>
            <a:off x="775064" y="5142376"/>
            <a:ext cx="1504435" cy="1659176"/>
          </a:xfrm>
          <a:prstGeom prst="rect">
            <a:avLst/>
          </a:prstGeom>
          <a:ln w="38100">
            <a:solidFill>
              <a:schemeClr val="accent1">
                <a:lumMod val="75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27583" y="894615"/>
            <a:ext cx="6369769" cy="8017969"/>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17410" name="Title 3"/>
          <p:cNvSpPr>
            <a:spLocks noGrp="1"/>
          </p:cNvSpPr>
          <p:nvPr>
            <p:ph type="title"/>
          </p:nvPr>
        </p:nvSpPr>
        <p:spPr>
          <a:xfrm>
            <a:off x="289742" y="272821"/>
            <a:ext cx="6235600" cy="395536"/>
          </a:xfrm>
        </p:spPr>
        <p:txBody>
          <a:bodyPr/>
          <a:lstStyle/>
          <a:p>
            <a:pPr eaLnBrk="1" hangingPunct="1"/>
            <a:r>
              <a:rPr lang="en-US" sz="1800" b="1" dirty="0">
                <a:solidFill>
                  <a:srgbClr val="0066FF"/>
                </a:solidFill>
              </a:rPr>
              <a:t>T</a:t>
            </a:r>
            <a:r>
              <a:rPr lang="en-GB" sz="1800" b="1" dirty="0" err="1">
                <a:solidFill>
                  <a:srgbClr val="0066FF"/>
                </a:solidFill>
              </a:rPr>
              <a:t>estimonials</a:t>
            </a:r>
            <a:r>
              <a:rPr lang="en-GB" sz="1800" b="1" dirty="0">
                <a:solidFill>
                  <a:srgbClr val="0066FF"/>
                </a:solidFill>
              </a:rPr>
              <a:t>, Thanks and Praise</a:t>
            </a:r>
          </a:p>
        </p:txBody>
      </p:sp>
      <p:sp>
        <p:nvSpPr>
          <p:cNvPr id="17411" name="Content Placeholder 1"/>
          <p:cNvSpPr>
            <a:spLocks noGrp="1"/>
          </p:cNvSpPr>
          <p:nvPr>
            <p:ph sz="half" idx="1"/>
          </p:nvPr>
        </p:nvSpPr>
        <p:spPr>
          <a:xfrm>
            <a:off x="227583" y="1259632"/>
            <a:ext cx="6297759" cy="7652952"/>
          </a:xfrm>
        </p:spPr>
        <p:txBody>
          <a:bodyPr/>
          <a:lstStyle/>
          <a:p>
            <a:pPr>
              <a:buFont typeface="Arial" panose="020B0604020202020204" pitchFamily="34" charset="0"/>
              <a:buChar char="•"/>
            </a:pPr>
            <a:r>
              <a:rPr lang="en-US" sz="1400" dirty="0">
                <a:latin typeface="Bradley Hand ITC" panose="03070402050302030203" pitchFamily="66" charset="0"/>
              </a:rPr>
              <a:t>Please could you pass on my thanks to the Y3 team. My child has been so engaged with the topic this term, Egypt. She has learnt so many interesting facts and has even researched some herself.</a:t>
            </a:r>
          </a:p>
          <a:p>
            <a:pPr>
              <a:buFont typeface="Arial" panose="020B0604020202020204" pitchFamily="34" charset="0"/>
              <a:buChar char="•"/>
            </a:pPr>
            <a:r>
              <a:rPr lang="en-US" sz="1400" dirty="0">
                <a:latin typeface="Bradley Hand ITC" panose="03070402050302030203" pitchFamily="66" charset="0"/>
              </a:rPr>
              <a:t>May we take this opportunity to thank you and the staff at The Willows for all of the work that you do with the children around taking responsibility for respecting and caring for the environment, which is something that my child certainly takes very seriously - I'm delighted that as a result of her learning at The Willows, at age 6 she is coming home and initiating discussions about caring for the world around her with her family and friends and talking about what we can do to help.</a:t>
            </a:r>
          </a:p>
          <a:p>
            <a:pPr>
              <a:buFont typeface="Arial" panose="020B0604020202020204" pitchFamily="34" charset="0"/>
              <a:buChar char="•"/>
            </a:pPr>
            <a:r>
              <a:rPr lang="en-US" sz="1400" dirty="0">
                <a:latin typeface="Bradley Hand ITC" panose="03070402050302030203" pitchFamily="66" charset="0"/>
              </a:rPr>
              <a:t>I wanted to say how much I appreciated the learning information pack which was sent out at the start of the year, particularly the Y4 one which included lots of examples of the calculations used and definitions of grammar phrases we might not know. Thank you.</a:t>
            </a:r>
          </a:p>
          <a:p>
            <a:pPr>
              <a:buFont typeface="Arial" panose="020B0604020202020204" pitchFamily="34" charset="0"/>
              <a:buChar char="•"/>
            </a:pPr>
            <a:r>
              <a:rPr lang="en-US" sz="1400" dirty="0">
                <a:latin typeface="Bradley Hand ITC" panose="03070402050302030203" pitchFamily="66" charset="0"/>
              </a:rPr>
              <a:t>'Thank you' for the wonderful amount of Harvest gifts your school donated to the Foodbank. We are very grateful for the support and generosity of the students, staff and parents. Please pass on our thanks to everyone. The collection weighed 175.2kg which is an amazing amount. </a:t>
            </a:r>
            <a:r>
              <a:rPr lang="en-US" sz="1400" b="1" dirty="0">
                <a:latin typeface="Bradley Hand ITC" panose="03070402050302030203" pitchFamily="66" charset="0"/>
              </a:rPr>
              <a:t>Sue Stevenson - West Berks Foodbank</a:t>
            </a:r>
            <a:endParaRPr lang="en-US" sz="1400" dirty="0">
              <a:latin typeface="Bradley Hand ITC" panose="03070402050302030203" pitchFamily="66" charset="0"/>
            </a:endParaRPr>
          </a:p>
          <a:p>
            <a:pPr>
              <a:buFont typeface="Arial" panose="020B0604020202020204" pitchFamily="34" charset="0"/>
              <a:buChar char="•"/>
            </a:pPr>
            <a:r>
              <a:rPr lang="en-US" sz="1400" dirty="0">
                <a:latin typeface="Bradley Hand ITC" panose="03070402050302030203" pitchFamily="66" charset="0"/>
              </a:rPr>
              <a:t>I just wanted to send you THANK YOU to the whole team who have done a fantastic job at keeping going during the last few months and ensuring that as far as possible the children's education does not suffer. Working across a number of </a:t>
            </a:r>
            <a:r>
              <a:rPr lang="en-US" sz="1400" dirty="0" err="1">
                <a:latin typeface="Bradley Hand ITC" panose="03070402050302030203" pitchFamily="66" charset="0"/>
              </a:rPr>
              <a:t>organisations</a:t>
            </a:r>
            <a:r>
              <a:rPr lang="en-US" sz="1400" dirty="0">
                <a:latin typeface="Bradley Hand ITC" panose="03070402050302030203" pitchFamily="66" charset="0"/>
              </a:rPr>
              <a:t> and sharing experiences with others it is evident that The Willows team have done significantly more than many other schools and the focus on the needs of the children has been at the heart of the approach.</a:t>
            </a:r>
          </a:p>
          <a:p>
            <a:pPr>
              <a:buFont typeface="Arial" panose="020B0604020202020204" pitchFamily="34" charset="0"/>
              <a:buChar char="•"/>
            </a:pPr>
            <a:r>
              <a:rPr lang="en-US" sz="1400" dirty="0">
                <a:latin typeface="Bradley Hand ITC" panose="03070402050302030203" pitchFamily="66" charset="0"/>
              </a:rPr>
              <a:t>We would like to thank you and all of our child's class teachers at The Willows Primary School. He was pleased about his praise and mentioned that it will give him a boost to do better for the rest of the term.</a:t>
            </a:r>
          </a:p>
          <a:p>
            <a:pPr>
              <a:buFont typeface="Arial" panose="020B0604020202020204" pitchFamily="34" charset="0"/>
              <a:buChar char="•"/>
            </a:pPr>
            <a:r>
              <a:rPr lang="en-US" sz="1400" dirty="0">
                <a:latin typeface="Bradley Hand ITC" panose="03070402050302030203" pitchFamily="66" charset="0"/>
              </a:rPr>
              <a:t>We really appreciate the approach at The Willows to push children to achieve without stressing or even letting them </a:t>
            </a:r>
            <a:r>
              <a:rPr lang="en-US" sz="1400" dirty="0" err="1">
                <a:latin typeface="Bradley Hand ITC" panose="03070402050302030203" pitchFamily="66" charset="0"/>
              </a:rPr>
              <a:t>realise</a:t>
            </a:r>
            <a:r>
              <a:rPr lang="en-US" sz="1400" dirty="0">
                <a:latin typeface="Bradley Hand ITC" panose="03070402050302030203" pitchFamily="66" charset="0"/>
              </a:rPr>
              <a:t>.</a:t>
            </a:r>
          </a:p>
          <a:p>
            <a:pPr>
              <a:buFont typeface="Arial" panose="020B0604020202020204" pitchFamily="34" charset="0"/>
              <a:buChar char="•"/>
            </a:pPr>
            <a:r>
              <a:rPr lang="en-US" sz="1400" dirty="0">
                <a:latin typeface="Bradley Hand ITC" panose="03070402050302030203" pitchFamily="66" charset="0"/>
              </a:rPr>
              <a:t>I would like to take this opportunity to thank you for all the hard work and great effort you have made to make this school safe for our children. I really appreciate it.</a:t>
            </a:r>
            <a:br>
              <a:rPr lang="en-US" sz="1000" dirty="0"/>
            </a:br>
            <a:endParaRPr lang="en-US" sz="1000" dirty="0"/>
          </a:p>
          <a:p>
            <a:pPr marL="0" lvl="0" indent="0" algn="ctr" eaLnBrk="1" hangingPunct="1">
              <a:spcBef>
                <a:spcPct val="0"/>
              </a:spcBef>
              <a:buNone/>
            </a:pPr>
            <a:r>
              <a:rPr lang="en-GB" sz="1200" dirty="0">
                <a:solidFill>
                  <a:schemeClr val="tx2">
                    <a:lumMod val="75000"/>
                  </a:schemeClr>
                </a:solidFill>
                <a:latin typeface="Cambria" pitchFamily="18" charset="0"/>
              </a:rPr>
              <a:t>      </a:t>
            </a:r>
            <a:endParaRPr lang="en-GB" sz="600" dirty="0">
              <a:solidFill>
                <a:srgbClr val="0066FF"/>
              </a:solidFill>
              <a:latin typeface="Cambria" pitchFamily="18" charset="0"/>
            </a:endParaRPr>
          </a:p>
        </p:txBody>
      </p:sp>
      <p:sp>
        <p:nvSpPr>
          <p:cNvPr id="2" name="Slide Number Placeholder 1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DC1FFA33-4DF1-4178-82DC-955FEBC9B4E0}" type="slidenum">
              <a:rPr lang="en-GB" sz="1000">
                <a:solidFill>
                  <a:srgbClr val="0066FF"/>
                </a:solidFill>
              </a:rPr>
              <a:pPr algn="ctr" fontAlgn="base">
                <a:spcBef>
                  <a:spcPct val="0"/>
                </a:spcBef>
                <a:spcAft>
                  <a:spcPct val="0"/>
                </a:spcAft>
                <a:defRPr/>
              </a:pPr>
              <a:t>3</a:t>
            </a:fld>
            <a:endParaRPr lang="en-GB" sz="1000" dirty="0">
              <a:solidFill>
                <a:srgbClr val="0066FF"/>
              </a:solidFill>
            </a:endParaRPr>
          </a:p>
        </p:txBody>
      </p:sp>
      <p:sp>
        <p:nvSpPr>
          <p:cNvPr id="17421" name="Text Box 14"/>
          <p:cNvSpPr txBox="1">
            <a:spLocks noChangeArrowheads="1"/>
          </p:cNvSpPr>
          <p:nvPr/>
        </p:nvSpPr>
        <p:spPr bwMode="auto">
          <a:xfrm>
            <a:off x="4076700" y="6300788"/>
            <a:ext cx="1027113" cy="366712"/>
          </a:xfrm>
          <a:prstGeom prst="rect">
            <a:avLst/>
          </a:prstGeom>
          <a:noFill/>
          <a:ln w="9525">
            <a:noFill/>
            <a:miter lim="800000"/>
            <a:headEnd/>
            <a:tailEnd/>
          </a:ln>
        </p:spPr>
        <p:txBody>
          <a:bodyPr>
            <a:spAutoFit/>
          </a:bodyPr>
          <a:lstStyle/>
          <a:p>
            <a:endParaRPr lang="en-GB"/>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22" name="Picture 2"/>
          <p:cNvPicPr>
            <a:picLocks noChangeAspect="1" noChangeArrowheads="1"/>
          </p:cNvPicPr>
          <p:nvPr/>
        </p:nvPicPr>
        <p:blipFill>
          <a:blip r:embed="rId3"/>
          <a:srcRect/>
          <a:stretch>
            <a:fillRect/>
          </a:stretch>
        </p:blipFill>
        <p:spPr bwMode="auto">
          <a:xfrm>
            <a:off x="5921665" y="231416"/>
            <a:ext cx="603677" cy="541461"/>
          </a:xfrm>
          <a:prstGeom prst="rect">
            <a:avLst/>
          </a:prstGeom>
          <a:noFill/>
          <a:ln w="9525">
            <a:noFill/>
            <a:miter lim="800000"/>
            <a:headEnd/>
            <a:tailEnd/>
          </a:ln>
        </p:spPr>
      </p:pic>
      <p:sp>
        <p:nvSpPr>
          <p:cNvPr id="20" name="Rounded Rectangle 19"/>
          <p:cNvSpPr/>
          <p:nvPr/>
        </p:nvSpPr>
        <p:spPr>
          <a:xfrm>
            <a:off x="188640" y="176710"/>
            <a:ext cx="6408712" cy="604662"/>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616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27583" y="894615"/>
            <a:ext cx="6369769" cy="7870980"/>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17410" name="Title 3"/>
          <p:cNvSpPr>
            <a:spLocks noGrp="1"/>
          </p:cNvSpPr>
          <p:nvPr>
            <p:ph type="title"/>
          </p:nvPr>
        </p:nvSpPr>
        <p:spPr>
          <a:xfrm>
            <a:off x="289742" y="272821"/>
            <a:ext cx="6235600" cy="395536"/>
          </a:xfrm>
        </p:spPr>
        <p:txBody>
          <a:bodyPr/>
          <a:lstStyle/>
          <a:p>
            <a:pPr eaLnBrk="1" hangingPunct="1"/>
            <a:r>
              <a:rPr lang="en-US" sz="1800" b="1" dirty="0">
                <a:solidFill>
                  <a:srgbClr val="0066FF"/>
                </a:solidFill>
              </a:rPr>
              <a:t>T</a:t>
            </a:r>
            <a:r>
              <a:rPr lang="en-GB" sz="1800" b="1" dirty="0" err="1">
                <a:solidFill>
                  <a:srgbClr val="0066FF"/>
                </a:solidFill>
              </a:rPr>
              <a:t>estimonials</a:t>
            </a:r>
            <a:r>
              <a:rPr lang="en-GB" sz="1800" b="1" dirty="0">
                <a:solidFill>
                  <a:srgbClr val="0066FF"/>
                </a:solidFill>
              </a:rPr>
              <a:t>, Thanks and Praise</a:t>
            </a:r>
          </a:p>
        </p:txBody>
      </p:sp>
      <p:sp>
        <p:nvSpPr>
          <p:cNvPr id="17411" name="Content Placeholder 1"/>
          <p:cNvSpPr>
            <a:spLocks noGrp="1"/>
          </p:cNvSpPr>
          <p:nvPr>
            <p:ph sz="half" idx="1"/>
          </p:nvPr>
        </p:nvSpPr>
        <p:spPr>
          <a:xfrm>
            <a:off x="227583" y="1331640"/>
            <a:ext cx="6297759" cy="7416824"/>
          </a:xfrm>
        </p:spPr>
        <p:txBody>
          <a:bodyPr/>
          <a:lstStyle/>
          <a:p>
            <a:pPr>
              <a:buFont typeface="Arial" panose="020B0604020202020204" pitchFamily="34" charset="0"/>
              <a:buChar char="•"/>
            </a:pPr>
            <a:r>
              <a:rPr lang="en-US" sz="1400" dirty="0">
                <a:latin typeface="Bradley Hand ITC" panose="03070402050302030203" pitchFamily="66" charset="0"/>
              </a:rPr>
              <a:t>We would like to thank every single one of you for being there for our children during this tough time, and for doing everything you can to keep them safe at school. They have both absolutely loved being at school, and J's first experience of school has been such a positive one.</a:t>
            </a:r>
          </a:p>
          <a:p>
            <a:pPr>
              <a:buFont typeface="Arial" panose="020B0604020202020204" pitchFamily="34" charset="0"/>
              <a:buChar char="•"/>
            </a:pPr>
            <a:r>
              <a:rPr lang="en-US" sz="1400" dirty="0">
                <a:latin typeface="Bradley Hand ITC" panose="03070402050302030203" pitchFamily="66" charset="0"/>
              </a:rPr>
              <a:t>On Friday morning last week I was riding my bike down Pyle hill on the cycle pavement , a boy from your school was pushing his bike up the hill. When he saw me cycling towards him, he stopped moved over to the side of the path and waited , as I passed him I said thank you . In a bright cheerful voice he said you're welcome . I was so impressed I felt I had to write to you - he is a credit to his school and his parents. Thank you again .</a:t>
            </a:r>
          </a:p>
          <a:p>
            <a:pPr>
              <a:buFont typeface="Arial" panose="020B0604020202020204" pitchFamily="34" charset="0"/>
              <a:buChar char="•"/>
            </a:pPr>
            <a:r>
              <a:rPr lang="en-US" sz="1400" dirty="0">
                <a:latin typeface="Bradley Hand ITC" panose="03070402050302030203" pitchFamily="66" charset="0"/>
              </a:rPr>
              <a:t>I wanted to extend my thanks to yourself and your school community for being such a welcoming school. Every teacher I observed was enthusiastic and delivered such brilliant practice for me to reflect upon. You should be (and are as I can see from the lovely Praise Assemblies) so proud of the students. The children were lovely, mannered, well rounded, independent learners and I was astounded by the attitude across the whole school. I can see how hard you have all worked to ensure stable routines and feedback and how imperative this is to help the students thrive. I really had a lovely time and hope to pop in to see you all again soon. (PGCE Student)</a:t>
            </a:r>
          </a:p>
          <a:p>
            <a:pPr>
              <a:buFont typeface="Arial" panose="020B0604020202020204" pitchFamily="34" charset="0"/>
              <a:buChar char="•"/>
            </a:pPr>
            <a:r>
              <a:rPr lang="en-US" sz="1400" dirty="0">
                <a:latin typeface="Bradley Hand ITC" panose="03070402050302030203" pitchFamily="66" charset="0"/>
              </a:rPr>
              <a:t>I wanted to write to you to let you know just how impressed we were with your classes and adult leaders when they visited us last week. I met them on arrival, and they were excited but also exceptionally well behaved. I met a few children during their self-guided visit in the morning and was impressed by their interest, enthusiasm and </a:t>
            </a:r>
            <a:r>
              <a:rPr lang="en-US" sz="1400" dirty="0" err="1">
                <a:latin typeface="Bradley Hand ITC" panose="03070402050302030203" pitchFamily="66" charset="0"/>
              </a:rPr>
              <a:t>behaviour</a:t>
            </a:r>
            <a:r>
              <a:rPr lang="en-US" sz="1400" dirty="0">
                <a:latin typeface="Bradley Hand ITC" panose="03070402050302030203" pitchFamily="66" charset="0"/>
              </a:rPr>
              <a:t>.  They were polite friendly and intrigued by the things I showed them and chatted with them about. We work with many schools and most are lovely, but I felt I had to write to tell you that your classes did you proud and you are one of our best school groups ever.</a:t>
            </a:r>
          </a:p>
          <a:p>
            <a:pPr>
              <a:buFont typeface="Arial" panose="020B0604020202020204" pitchFamily="34" charset="0"/>
              <a:buChar char="•"/>
            </a:pPr>
            <a:r>
              <a:rPr lang="en-US" sz="1400" b="1" dirty="0">
                <a:latin typeface="Bradley Hand ITC" panose="03070402050302030203" pitchFamily="66" charset="0"/>
              </a:rPr>
              <a:t>Clare Coleman, Education Officer Early Years to KS2 - Ashmolean Museum of Art and Archaeology</a:t>
            </a:r>
            <a:endParaRPr lang="en-US" sz="1400" dirty="0">
              <a:latin typeface="Bradley Hand ITC" panose="03070402050302030203" pitchFamily="66" charset="0"/>
            </a:endParaRPr>
          </a:p>
          <a:p>
            <a:pPr marL="0" indent="0">
              <a:buNone/>
            </a:pPr>
            <a:br>
              <a:rPr lang="en-US" sz="1000" dirty="0"/>
            </a:br>
            <a:endParaRPr lang="en-US" sz="1000" dirty="0"/>
          </a:p>
          <a:p>
            <a:pPr marL="0" lvl="0" indent="0" algn="ctr" eaLnBrk="1" hangingPunct="1">
              <a:spcBef>
                <a:spcPct val="0"/>
              </a:spcBef>
              <a:buNone/>
            </a:pPr>
            <a:r>
              <a:rPr lang="en-GB" sz="1200" dirty="0">
                <a:solidFill>
                  <a:schemeClr val="tx2">
                    <a:lumMod val="75000"/>
                  </a:schemeClr>
                </a:solidFill>
                <a:latin typeface="Cambria" pitchFamily="18" charset="0"/>
              </a:rPr>
              <a:t>      </a:t>
            </a:r>
            <a:endParaRPr lang="en-GB" sz="600" dirty="0">
              <a:solidFill>
                <a:srgbClr val="0066FF"/>
              </a:solidFill>
              <a:latin typeface="Cambria" pitchFamily="18" charset="0"/>
            </a:endParaRPr>
          </a:p>
        </p:txBody>
      </p:sp>
      <p:sp>
        <p:nvSpPr>
          <p:cNvPr id="2" name="Slide Number Placeholder 1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DC1FFA33-4DF1-4178-82DC-955FEBC9B4E0}" type="slidenum">
              <a:rPr lang="en-GB" sz="1000">
                <a:solidFill>
                  <a:srgbClr val="0066FF"/>
                </a:solidFill>
              </a:rPr>
              <a:pPr algn="ctr" fontAlgn="base">
                <a:spcBef>
                  <a:spcPct val="0"/>
                </a:spcBef>
                <a:spcAft>
                  <a:spcPct val="0"/>
                </a:spcAft>
                <a:defRPr/>
              </a:pPr>
              <a:t>4</a:t>
            </a:fld>
            <a:endParaRPr lang="en-GB" sz="1000" dirty="0">
              <a:solidFill>
                <a:srgbClr val="0066FF"/>
              </a:solidFill>
            </a:endParaRPr>
          </a:p>
        </p:txBody>
      </p:sp>
      <p:sp>
        <p:nvSpPr>
          <p:cNvPr id="17421" name="Text Box 14"/>
          <p:cNvSpPr txBox="1">
            <a:spLocks noChangeArrowheads="1"/>
          </p:cNvSpPr>
          <p:nvPr/>
        </p:nvSpPr>
        <p:spPr bwMode="auto">
          <a:xfrm>
            <a:off x="4076700" y="6300788"/>
            <a:ext cx="1027113" cy="366712"/>
          </a:xfrm>
          <a:prstGeom prst="rect">
            <a:avLst/>
          </a:prstGeom>
          <a:noFill/>
          <a:ln w="9525">
            <a:noFill/>
            <a:miter lim="800000"/>
            <a:headEnd/>
            <a:tailEnd/>
          </a:ln>
        </p:spPr>
        <p:txBody>
          <a:bodyPr>
            <a:spAutoFit/>
          </a:bodyPr>
          <a:lstStyle/>
          <a:p>
            <a:endParaRPr lang="en-GB"/>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22" name="Picture 2"/>
          <p:cNvPicPr>
            <a:picLocks noChangeAspect="1" noChangeArrowheads="1"/>
          </p:cNvPicPr>
          <p:nvPr/>
        </p:nvPicPr>
        <p:blipFill>
          <a:blip r:embed="rId3"/>
          <a:srcRect/>
          <a:stretch>
            <a:fillRect/>
          </a:stretch>
        </p:blipFill>
        <p:spPr bwMode="auto">
          <a:xfrm>
            <a:off x="5921665" y="231416"/>
            <a:ext cx="603677" cy="541461"/>
          </a:xfrm>
          <a:prstGeom prst="rect">
            <a:avLst/>
          </a:prstGeom>
          <a:noFill/>
          <a:ln w="9525">
            <a:noFill/>
            <a:miter lim="800000"/>
            <a:headEnd/>
            <a:tailEnd/>
          </a:ln>
        </p:spPr>
      </p:pic>
      <p:sp>
        <p:nvSpPr>
          <p:cNvPr id="20" name="Rounded Rectangle 19"/>
          <p:cNvSpPr/>
          <p:nvPr/>
        </p:nvSpPr>
        <p:spPr>
          <a:xfrm>
            <a:off x="188640" y="176710"/>
            <a:ext cx="6408712" cy="604662"/>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379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27583" y="894615"/>
            <a:ext cx="6369769" cy="7976564"/>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17410" name="Title 3"/>
          <p:cNvSpPr>
            <a:spLocks noGrp="1"/>
          </p:cNvSpPr>
          <p:nvPr>
            <p:ph type="title"/>
          </p:nvPr>
        </p:nvSpPr>
        <p:spPr>
          <a:xfrm>
            <a:off x="289742" y="272821"/>
            <a:ext cx="6235600" cy="395536"/>
          </a:xfrm>
        </p:spPr>
        <p:txBody>
          <a:bodyPr/>
          <a:lstStyle/>
          <a:p>
            <a:pPr eaLnBrk="1" hangingPunct="1"/>
            <a:r>
              <a:rPr lang="en-US" sz="1800" b="1" dirty="0">
                <a:solidFill>
                  <a:srgbClr val="0066FF"/>
                </a:solidFill>
              </a:rPr>
              <a:t>T</a:t>
            </a:r>
            <a:r>
              <a:rPr lang="en-GB" sz="1800" b="1" dirty="0" err="1">
                <a:solidFill>
                  <a:srgbClr val="0066FF"/>
                </a:solidFill>
              </a:rPr>
              <a:t>estimonials</a:t>
            </a:r>
            <a:r>
              <a:rPr lang="en-GB" sz="1800" b="1" dirty="0">
                <a:solidFill>
                  <a:srgbClr val="0066FF"/>
                </a:solidFill>
              </a:rPr>
              <a:t>, Thanks and Praise</a:t>
            </a:r>
          </a:p>
        </p:txBody>
      </p:sp>
      <p:sp>
        <p:nvSpPr>
          <p:cNvPr id="17411" name="Content Placeholder 1"/>
          <p:cNvSpPr>
            <a:spLocks noGrp="1"/>
          </p:cNvSpPr>
          <p:nvPr>
            <p:ph sz="half" idx="1"/>
          </p:nvPr>
        </p:nvSpPr>
        <p:spPr>
          <a:xfrm>
            <a:off x="227583" y="1301751"/>
            <a:ext cx="6297759" cy="7446713"/>
          </a:xfrm>
        </p:spPr>
        <p:txBody>
          <a:bodyPr/>
          <a:lstStyle/>
          <a:p>
            <a:pPr>
              <a:buFont typeface="Arial" panose="020B0604020202020204" pitchFamily="34" charset="0"/>
              <a:buChar char="•"/>
            </a:pPr>
            <a:r>
              <a:rPr lang="en-US" sz="1400" dirty="0">
                <a:latin typeface="Bradley Hand ITC" panose="03070402050302030203" pitchFamily="66" charset="0"/>
              </a:rPr>
              <a:t>My child was so excited and full of wonderful stories after his amazing trip to </a:t>
            </a:r>
            <a:r>
              <a:rPr lang="en-US" sz="1400" dirty="0" err="1">
                <a:latin typeface="Bradley Hand ITC" panose="03070402050302030203" pitchFamily="66" charset="0"/>
              </a:rPr>
              <a:t>Didcot</a:t>
            </a:r>
            <a:r>
              <a:rPr lang="en-US" sz="1400" dirty="0">
                <a:latin typeface="Bradley Hand ITC" panose="03070402050302030203" pitchFamily="66" charset="0"/>
              </a:rPr>
              <a:t> Train Station yesterday. Thank you so much for </a:t>
            </a:r>
            <a:r>
              <a:rPr lang="en-US" sz="1400" dirty="0" err="1">
                <a:latin typeface="Bradley Hand ITC" panose="03070402050302030203" pitchFamily="66" charset="0"/>
              </a:rPr>
              <a:t>organising</a:t>
            </a:r>
            <a:r>
              <a:rPr lang="en-US" sz="1400" dirty="0">
                <a:latin typeface="Bradley Hand ITC" panose="03070402050302030203" pitchFamily="66" charset="0"/>
              </a:rPr>
              <a:t> and providing these wonderful experiences away for the children.</a:t>
            </a:r>
          </a:p>
          <a:p>
            <a:pPr>
              <a:buFont typeface="Arial" panose="020B0604020202020204" pitchFamily="34" charset="0"/>
              <a:buChar char="•"/>
            </a:pPr>
            <a:r>
              <a:rPr lang="en-US" sz="1400" dirty="0">
                <a:latin typeface="Bradley Hand ITC" panose="03070402050302030203" pitchFamily="66" charset="0"/>
              </a:rPr>
              <a:t>Please could you pass on our thanks to the school and the staff that were on the Y6 residential </a:t>
            </a:r>
            <a:r>
              <a:rPr lang="en-US" sz="1400" dirty="0" err="1">
                <a:latin typeface="Bradley Hand ITC" panose="03070402050302030203" pitchFamily="66" charset="0"/>
              </a:rPr>
              <a:t>trip.My</a:t>
            </a:r>
            <a:r>
              <a:rPr lang="en-US" sz="1400" dirty="0">
                <a:latin typeface="Bradley Hand ITC" panose="03070402050302030203" pitchFamily="66" charset="0"/>
              </a:rPr>
              <a:t> child has just spent an hour telling me all about it.  She had an excellent time and was full of it.  She enjoyed every minute of it and didn't want to come home. Thank  you so much to all involved, I'm sure this trip will stand out in their memories for a long time.  Your efforts are really appreciated.</a:t>
            </a:r>
          </a:p>
          <a:p>
            <a:pPr>
              <a:buFont typeface="Arial" panose="020B0604020202020204" pitchFamily="34" charset="0"/>
              <a:buChar char="•"/>
            </a:pPr>
            <a:r>
              <a:rPr lang="en-US" sz="1400" dirty="0">
                <a:latin typeface="Bradley Hand ITC" panose="03070402050302030203" pitchFamily="66" charset="0"/>
              </a:rPr>
              <a:t>The Christmas Gift at The Willows is always a highlight. This year though, I do want to congratulate you on your Y6 students - they were so wonderful to work with. Their thoughtfulness, attitude to giving it all a go and their </a:t>
            </a:r>
            <a:r>
              <a:rPr lang="en-US" sz="1400" dirty="0" err="1">
                <a:latin typeface="Bradley Hand ITC" panose="03070402050302030203" pitchFamily="66" charset="0"/>
              </a:rPr>
              <a:t>behaviour</a:t>
            </a:r>
            <a:r>
              <a:rPr lang="en-US" sz="1400" dirty="0">
                <a:latin typeface="Bradley Hand ITC" panose="03070402050302030203" pitchFamily="66" charset="0"/>
              </a:rPr>
              <a:t> for learning was without doubt, exceptional. We have been working with many primary schools in the Newbury area this season, and The Willows this year, was outstanding. </a:t>
            </a:r>
            <a:r>
              <a:rPr lang="en-US" sz="1400" b="1" dirty="0" err="1">
                <a:latin typeface="Bradley Hand ITC" panose="03070402050302030203" pitchFamily="66" charset="0"/>
              </a:rPr>
              <a:t>Organiser</a:t>
            </a:r>
            <a:r>
              <a:rPr lang="en-US" sz="1400" b="1" dirty="0">
                <a:latin typeface="Bradley Hand ITC" panose="03070402050302030203" pitchFamily="66" charset="0"/>
              </a:rPr>
              <a:t> of the</a:t>
            </a:r>
            <a:r>
              <a:rPr lang="en-US" sz="1400" dirty="0">
                <a:latin typeface="Bradley Hand ITC" panose="03070402050302030203" pitchFamily="66" charset="0"/>
              </a:rPr>
              <a:t> </a:t>
            </a:r>
            <a:r>
              <a:rPr lang="en-US" sz="1400" b="1" dirty="0">
                <a:latin typeface="Bradley Hand ITC" panose="03070402050302030203" pitchFamily="66" charset="0"/>
              </a:rPr>
              <a:t>COINS project.</a:t>
            </a:r>
            <a:endParaRPr lang="en-US" sz="1400" dirty="0">
              <a:latin typeface="Bradley Hand ITC" panose="03070402050302030203" pitchFamily="66" charset="0"/>
            </a:endParaRPr>
          </a:p>
          <a:p>
            <a:pPr>
              <a:buFont typeface="Arial" panose="020B0604020202020204" pitchFamily="34" charset="0"/>
              <a:buChar char="•"/>
            </a:pPr>
            <a:r>
              <a:rPr lang="en-US" sz="1400" dirty="0">
                <a:latin typeface="Bradley Hand ITC" panose="03070402050302030203" pitchFamily="66" charset="0"/>
              </a:rPr>
              <a:t>I visited a child in your nursery class this morning. I wanted to feedback on the amazing interactions between the staff team and the children that I observed during my visit. The adults were down at the level of the children, following the children’s lead, and using lots of strategies to support the development of speech, language, and communication skills. The children were all engaged in activities and it was a lovely calm environment. I rarely observe this when I visit early years settings and it was a pleasure to see such wonderful support in action this morning. Please thank your staff team for all they do.</a:t>
            </a:r>
          </a:p>
          <a:p>
            <a:pPr>
              <a:buFont typeface="Arial" panose="020B0604020202020204" pitchFamily="34" charset="0"/>
              <a:buChar char="•"/>
            </a:pPr>
            <a:r>
              <a:rPr lang="en-US" sz="1400" dirty="0">
                <a:latin typeface="Bradley Hand ITC" panose="03070402050302030203" pitchFamily="66" charset="0"/>
              </a:rPr>
              <a:t>I’m emailing to say thank you so much for hosting the football matches on Monday and for the very warm welcome my school received. My sports coach, came back full of compliments about what a friendly and welcoming school the Willows is and what a lovely calm environment you and your team have created. She really enjoyed her time at The Willows.</a:t>
            </a:r>
          </a:p>
          <a:p>
            <a:pPr>
              <a:buFont typeface="Arial" panose="020B0604020202020204" pitchFamily="34" charset="0"/>
              <a:buChar char="•"/>
            </a:pPr>
            <a:r>
              <a:rPr lang="en-US" sz="1400" dirty="0">
                <a:latin typeface="Bradley Hand ITC" panose="03070402050302030203" pitchFamily="66" charset="0"/>
              </a:rPr>
              <a:t>Dear all staff at The Willows, I just wanted to send an email to thank each and everyone of you for the help and guidance my child has been given on his journey though primary school. I wish you all the very best for the future.</a:t>
            </a:r>
          </a:p>
          <a:p>
            <a:pPr marL="0" indent="0">
              <a:buNone/>
            </a:pPr>
            <a:br>
              <a:rPr lang="en-US" sz="1000" dirty="0"/>
            </a:br>
            <a:endParaRPr lang="en-US" sz="1000" dirty="0"/>
          </a:p>
          <a:p>
            <a:pPr marL="0" lvl="0" indent="0" algn="ctr" eaLnBrk="1" hangingPunct="1">
              <a:spcBef>
                <a:spcPct val="0"/>
              </a:spcBef>
              <a:buNone/>
            </a:pPr>
            <a:r>
              <a:rPr lang="en-GB" sz="1200" dirty="0">
                <a:solidFill>
                  <a:schemeClr val="tx2">
                    <a:lumMod val="75000"/>
                  </a:schemeClr>
                </a:solidFill>
                <a:latin typeface="Cambria" pitchFamily="18" charset="0"/>
              </a:rPr>
              <a:t>      </a:t>
            </a:r>
            <a:endParaRPr lang="en-GB" sz="600"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1100" dirty="0">
              <a:solidFill>
                <a:srgbClr val="0066FF"/>
              </a:solidFill>
            </a:endParaRPr>
          </a:p>
          <a:p>
            <a:pPr marL="0" indent="0" eaLnBrk="1" hangingPunct="1">
              <a:lnSpc>
                <a:spcPct val="110000"/>
              </a:lnSpc>
              <a:spcBef>
                <a:spcPct val="0"/>
              </a:spcBef>
              <a:buFont typeface="Arial" charset="0"/>
              <a:buNone/>
            </a:pPr>
            <a:endParaRPr lang="en-GB" sz="1800" dirty="0">
              <a:solidFill>
                <a:srgbClr val="0066FF"/>
              </a:solidFill>
            </a:endParaRPr>
          </a:p>
        </p:txBody>
      </p:sp>
      <p:sp>
        <p:nvSpPr>
          <p:cNvPr id="2" name="Slide Number Placeholder 1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DC1FFA33-4DF1-4178-82DC-955FEBC9B4E0}" type="slidenum">
              <a:rPr lang="en-GB" sz="1000">
                <a:solidFill>
                  <a:srgbClr val="0066FF"/>
                </a:solidFill>
              </a:rPr>
              <a:pPr algn="ctr" fontAlgn="base">
                <a:spcBef>
                  <a:spcPct val="0"/>
                </a:spcBef>
                <a:spcAft>
                  <a:spcPct val="0"/>
                </a:spcAft>
                <a:defRPr/>
              </a:pPr>
              <a:t>5</a:t>
            </a:fld>
            <a:endParaRPr lang="en-GB" sz="1000" dirty="0">
              <a:solidFill>
                <a:srgbClr val="0066FF"/>
              </a:solidFill>
            </a:endParaRPr>
          </a:p>
        </p:txBody>
      </p:sp>
      <p:sp>
        <p:nvSpPr>
          <p:cNvPr id="17421" name="Text Box 14"/>
          <p:cNvSpPr txBox="1">
            <a:spLocks noChangeArrowheads="1"/>
          </p:cNvSpPr>
          <p:nvPr/>
        </p:nvSpPr>
        <p:spPr bwMode="auto">
          <a:xfrm>
            <a:off x="4076700" y="6300788"/>
            <a:ext cx="1027113" cy="366712"/>
          </a:xfrm>
          <a:prstGeom prst="rect">
            <a:avLst/>
          </a:prstGeom>
          <a:noFill/>
          <a:ln w="9525">
            <a:noFill/>
            <a:miter lim="800000"/>
            <a:headEnd/>
            <a:tailEnd/>
          </a:ln>
        </p:spPr>
        <p:txBody>
          <a:bodyPr>
            <a:spAutoFit/>
          </a:bodyPr>
          <a:lstStyle/>
          <a:p>
            <a:endParaRPr lang="en-GB"/>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22" name="Picture 2"/>
          <p:cNvPicPr>
            <a:picLocks noChangeAspect="1" noChangeArrowheads="1"/>
          </p:cNvPicPr>
          <p:nvPr/>
        </p:nvPicPr>
        <p:blipFill>
          <a:blip r:embed="rId3"/>
          <a:srcRect/>
          <a:stretch>
            <a:fillRect/>
          </a:stretch>
        </p:blipFill>
        <p:spPr bwMode="auto">
          <a:xfrm>
            <a:off x="5921665" y="231416"/>
            <a:ext cx="603677" cy="541461"/>
          </a:xfrm>
          <a:prstGeom prst="rect">
            <a:avLst/>
          </a:prstGeom>
          <a:noFill/>
          <a:ln w="9525">
            <a:noFill/>
            <a:miter lim="800000"/>
            <a:headEnd/>
            <a:tailEnd/>
          </a:ln>
        </p:spPr>
      </p:pic>
      <p:sp>
        <p:nvSpPr>
          <p:cNvPr id="20" name="Rounded Rectangle 19"/>
          <p:cNvSpPr/>
          <p:nvPr/>
        </p:nvSpPr>
        <p:spPr>
          <a:xfrm>
            <a:off x="188640" y="176710"/>
            <a:ext cx="6408712" cy="604662"/>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760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496311" y="7151511"/>
            <a:ext cx="1410988" cy="18129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50" name="Rounded Rectangle 49"/>
          <p:cNvSpPr/>
          <p:nvPr/>
        </p:nvSpPr>
        <p:spPr>
          <a:xfrm>
            <a:off x="5003643" y="7140516"/>
            <a:ext cx="1410988" cy="18129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45" name="Rounded Rectangle 44"/>
          <p:cNvSpPr/>
          <p:nvPr/>
        </p:nvSpPr>
        <p:spPr>
          <a:xfrm>
            <a:off x="3520647" y="7151511"/>
            <a:ext cx="1410988" cy="18129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17422" name="AutoShape 15"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3" name="AutoShape 17"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4" name="AutoShape 19"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5" name="AutoShape 21"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6" name="AutoShape 23"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7" name="AutoShape 25"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8" name="AutoShape 27"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31" name="Title 3"/>
          <p:cNvSpPr txBox="1">
            <a:spLocks/>
          </p:cNvSpPr>
          <p:nvPr/>
        </p:nvSpPr>
        <p:spPr bwMode="auto">
          <a:xfrm>
            <a:off x="361752" y="221829"/>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Staff At The Willows</a:t>
            </a:r>
          </a:p>
        </p:txBody>
      </p:sp>
      <p:sp>
        <p:nvSpPr>
          <p:cNvPr id="32" name="AutoShape 15"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3" name="AutoShape 17"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4" name="AutoShape 19"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5" name="AutoShape 21"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6" name="AutoShape 23"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7" name="AutoShape 25"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8" name="AutoShape 27"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pic>
        <p:nvPicPr>
          <p:cNvPr id="39" name="Picture 2"/>
          <p:cNvPicPr>
            <a:picLocks noChangeAspect="1" noChangeArrowheads="1"/>
          </p:cNvPicPr>
          <p:nvPr/>
        </p:nvPicPr>
        <p:blipFill>
          <a:blip r:embed="rId3"/>
          <a:srcRect/>
          <a:stretch>
            <a:fillRect/>
          </a:stretch>
        </p:blipFill>
        <p:spPr bwMode="auto">
          <a:xfrm>
            <a:off x="5993673" y="148866"/>
            <a:ext cx="603677" cy="541461"/>
          </a:xfrm>
          <a:prstGeom prst="rect">
            <a:avLst/>
          </a:prstGeom>
          <a:noFill/>
          <a:ln w="9525">
            <a:noFill/>
            <a:miter lim="800000"/>
            <a:headEnd/>
            <a:tailEnd/>
          </a:ln>
        </p:spPr>
      </p:pic>
      <p:sp>
        <p:nvSpPr>
          <p:cNvPr id="40" name="Rounded Rectangle 39"/>
          <p:cNvSpPr/>
          <p:nvPr/>
        </p:nvSpPr>
        <p:spPr>
          <a:xfrm>
            <a:off x="260648"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17411" name="Content Placeholder 1"/>
          <p:cNvSpPr>
            <a:spLocks noGrp="1"/>
          </p:cNvSpPr>
          <p:nvPr>
            <p:ph sz="half" idx="1"/>
          </p:nvPr>
        </p:nvSpPr>
        <p:spPr>
          <a:xfrm>
            <a:off x="279488" y="1274665"/>
            <a:ext cx="3985121" cy="7679988"/>
          </a:xfrm>
        </p:spPr>
        <p:txBody>
          <a:bodyPr/>
          <a:lstStyle/>
          <a:p>
            <a:pPr>
              <a:buFont typeface="Arial" charset="0"/>
              <a:buNone/>
            </a:pPr>
            <a:endParaRPr lang="en-GB" sz="600" dirty="0">
              <a:solidFill>
                <a:schemeClr val="tx2">
                  <a:lumMod val="75000"/>
                </a:schemeClr>
              </a:solidFill>
              <a:latin typeface="Cambria" pitchFamily="18" charset="0"/>
            </a:endParaRPr>
          </a:p>
          <a:p>
            <a:pPr>
              <a:buFont typeface="Arial" charset="0"/>
              <a:buNone/>
            </a:pPr>
            <a:endParaRPr lang="en-GB" sz="600" dirty="0">
              <a:solidFill>
                <a:schemeClr val="tx2">
                  <a:lumMod val="75000"/>
                </a:schemeClr>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900" dirty="0">
              <a:solidFill>
                <a:schemeClr val="tx2">
                  <a:lumMod val="75000"/>
                </a:schemeClr>
              </a:solidFill>
              <a:latin typeface="Cambria" pitchFamily="18" charset="0"/>
            </a:endParaRPr>
          </a:p>
          <a:p>
            <a:pPr marL="0" indent="0" eaLnBrk="1" hangingPunct="1">
              <a:lnSpc>
                <a:spcPct val="110000"/>
              </a:lnSpc>
              <a:spcBef>
                <a:spcPct val="0"/>
              </a:spcBef>
              <a:buFont typeface="Arial" charset="0"/>
              <a:buNone/>
            </a:pPr>
            <a:endParaRPr lang="en-GB" sz="1200" dirty="0">
              <a:solidFill>
                <a:schemeClr val="tx2">
                  <a:lumMod val="75000"/>
                </a:schemeClr>
              </a:solidFill>
              <a:latin typeface="Cambria" pitchFamily="18" charset="0"/>
            </a:endParaRPr>
          </a:p>
        </p:txBody>
      </p:sp>
      <p:sp>
        <p:nvSpPr>
          <p:cNvPr id="17421" name="Text Box 14"/>
          <p:cNvSpPr txBox="1">
            <a:spLocks noChangeArrowheads="1"/>
          </p:cNvSpPr>
          <p:nvPr/>
        </p:nvSpPr>
        <p:spPr bwMode="auto">
          <a:xfrm>
            <a:off x="4076700" y="6258472"/>
            <a:ext cx="1027113" cy="276999"/>
          </a:xfrm>
          <a:prstGeom prst="rect">
            <a:avLst/>
          </a:prstGeom>
          <a:noFill/>
          <a:ln w="9525">
            <a:noFill/>
            <a:miter lim="800000"/>
            <a:headEnd/>
            <a:tailEnd/>
          </a:ln>
        </p:spPr>
        <p:txBody>
          <a:bodyPr>
            <a:spAutoFit/>
          </a:bodyPr>
          <a:lstStyle/>
          <a:p>
            <a:endParaRPr lang="en-GB" sz="1200">
              <a:solidFill>
                <a:schemeClr val="tx2">
                  <a:lumMod val="75000"/>
                </a:schemeClr>
              </a:solidFill>
              <a:latin typeface="Cambria" pitchFamily="18" charset="0"/>
            </a:endParaRPr>
          </a:p>
        </p:txBody>
      </p:sp>
      <p:sp>
        <p:nvSpPr>
          <p:cNvPr id="4" name="Rounded Rectangle 3"/>
          <p:cNvSpPr/>
          <p:nvPr/>
        </p:nvSpPr>
        <p:spPr>
          <a:xfrm>
            <a:off x="116632" y="831285"/>
            <a:ext cx="6624511" cy="5756939"/>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2">
                  <a:lumMod val="75000"/>
                </a:schemeClr>
              </a:solidFill>
              <a:latin typeface="Cambria" pitchFamily="18" charset="0"/>
            </a:endParaRPr>
          </a:p>
        </p:txBody>
      </p:sp>
      <p:sp>
        <p:nvSpPr>
          <p:cNvPr id="7" name="Rounded Rectangle 6"/>
          <p:cNvSpPr/>
          <p:nvPr/>
        </p:nvSpPr>
        <p:spPr>
          <a:xfrm>
            <a:off x="188640" y="1726307"/>
            <a:ext cx="3210940" cy="19294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6" name="TextBox 5"/>
          <p:cNvSpPr txBox="1"/>
          <p:nvPr/>
        </p:nvSpPr>
        <p:spPr>
          <a:xfrm>
            <a:off x="188641" y="1816912"/>
            <a:ext cx="6533642" cy="1946687"/>
          </a:xfrm>
          <a:prstGeom prst="rect">
            <a:avLst/>
          </a:prstGeom>
          <a:noFill/>
        </p:spPr>
        <p:txBody>
          <a:bodyPr wrap="square" numCol="3" rtlCol="0">
            <a:spAutoFit/>
          </a:bodyPr>
          <a:lstStyle/>
          <a:p>
            <a:r>
              <a:rPr lang="en-GB" sz="1050" b="1" dirty="0">
                <a:solidFill>
                  <a:schemeClr val="tx2">
                    <a:lumMod val="75000"/>
                  </a:schemeClr>
                </a:solidFill>
                <a:latin typeface="Cambria" pitchFamily="18" charset="0"/>
              </a:rPr>
              <a:t>EYFS Team</a:t>
            </a:r>
          </a:p>
          <a:p>
            <a:r>
              <a:rPr lang="en-GB" sz="1000" b="1" dirty="0">
                <a:solidFill>
                  <a:schemeClr val="tx2">
                    <a:lumMod val="75000"/>
                  </a:schemeClr>
                </a:solidFill>
                <a:latin typeface="Cambria" pitchFamily="18" charset="0"/>
              </a:rPr>
              <a:t>Teachers</a:t>
            </a:r>
          </a:p>
          <a:p>
            <a:r>
              <a:rPr lang="en-GB" sz="1000" dirty="0">
                <a:solidFill>
                  <a:schemeClr val="tx2">
                    <a:lumMod val="75000"/>
                  </a:schemeClr>
                </a:solidFill>
                <a:latin typeface="Cambria" pitchFamily="18" charset="0"/>
              </a:rPr>
              <a:t>Miss Waldeck – Reception Lead</a:t>
            </a:r>
          </a:p>
          <a:p>
            <a:r>
              <a:rPr lang="en-GB" sz="1000" dirty="0">
                <a:solidFill>
                  <a:schemeClr val="tx2">
                    <a:lumMod val="75000"/>
                  </a:schemeClr>
                </a:solidFill>
                <a:latin typeface="Cambria" pitchFamily="18" charset="0"/>
              </a:rPr>
              <a:t>Miss Beacham – Reception teacher</a:t>
            </a:r>
          </a:p>
          <a:p>
            <a:r>
              <a:rPr lang="en-GB" sz="1000" dirty="0">
                <a:solidFill>
                  <a:schemeClr val="tx2">
                    <a:lumMod val="75000"/>
                  </a:schemeClr>
                </a:solidFill>
                <a:latin typeface="Cambria" pitchFamily="18" charset="0"/>
              </a:rPr>
              <a:t>Mrs Case –  EYFS teacher</a:t>
            </a:r>
          </a:p>
          <a:p>
            <a:r>
              <a:rPr lang="en-GB" sz="1000" dirty="0">
                <a:solidFill>
                  <a:schemeClr val="tx2">
                    <a:lumMod val="75000"/>
                  </a:schemeClr>
                </a:solidFill>
                <a:latin typeface="Cambria" pitchFamily="18" charset="0"/>
              </a:rPr>
              <a:t>Mrs Hewitt – Nursery Teacher</a:t>
            </a:r>
          </a:p>
          <a:p>
            <a:r>
              <a:rPr lang="en-GB" sz="1000" dirty="0">
                <a:solidFill>
                  <a:schemeClr val="tx2">
                    <a:lumMod val="75000"/>
                  </a:schemeClr>
                </a:solidFill>
                <a:latin typeface="Cambria" pitchFamily="18" charset="0"/>
              </a:rPr>
              <a:t>Mrs Smith – Nursery Nurse</a:t>
            </a: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US" sz="1000" b="1" dirty="0">
              <a:solidFill>
                <a:schemeClr val="tx2">
                  <a:lumMod val="75000"/>
                </a:schemeClr>
              </a:solidFill>
              <a:latin typeface="Cambria" pitchFamily="18" charset="0"/>
            </a:endParaRPr>
          </a:p>
          <a:p>
            <a:endParaRPr lang="en-US" sz="1000" b="1" dirty="0">
              <a:solidFill>
                <a:schemeClr val="tx2">
                  <a:lumMod val="75000"/>
                </a:schemeClr>
              </a:solidFill>
              <a:latin typeface="Cambria" pitchFamily="18" charset="0"/>
            </a:endParaRPr>
          </a:p>
          <a:p>
            <a:endParaRPr lang="en-US" sz="1000" b="1" dirty="0">
              <a:solidFill>
                <a:schemeClr val="tx2">
                  <a:lumMod val="75000"/>
                </a:schemeClr>
              </a:solidFill>
              <a:latin typeface="Cambria" pitchFamily="18" charset="0"/>
            </a:endParaRPr>
          </a:p>
          <a:p>
            <a:r>
              <a:rPr lang="en-GB" sz="1000" b="1" dirty="0">
                <a:solidFill>
                  <a:schemeClr val="tx2">
                    <a:lumMod val="75000"/>
                  </a:schemeClr>
                </a:solidFill>
                <a:latin typeface="Cambria" pitchFamily="18" charset="0"/>
              </a:rPr>
              <a:t>Support Staff</a:t>
            </a:r>
          </a:p>
          <a:p>
            <a:r>
              <a:rPr lang="en-GB" sz="1000" dirty="0">
                <a:solidFill>
                  <a:schemeClr val="tx2">
                    <a:lumMod val="75000"/>
                  </a:schemeClr>
                </a:solidFill>
                <a:latin typeface="Cambria" pitchFamily="18" charset="0"/>
              </a:rPr>
              <a:t>Mrs Littlefield</a:t>
            </a:r>
          </a:p>
          <a:p>
            <a:r>
              <a:rPr lang="en-GB" sz="1000" dirty="0">
                <a:solidFill>
                  <a:schemeClr val="tx2">
                    <a:lumMod val="75000"/>
                  </a:schemeClr>
                </a:solidFill>
                <a:latin typeface="Cambria" pitchFamily="18" charset="0"/>
              </a:rPr>
              <a:t>Mrs </a:t>
            </a:r>
            <a:r>
              <a:rPr lang="en-GB" sz="1000" dirty="0" err="1">
                <a:solidFill>
                  <a:schemeClr val="tx2">
                    <a:lumMod val="75000"/>
                  </a:schemeClr>
                </a:solidFill>
                <a:latin typeface="Cambria" pitchFamily="18" charset="0"/>
              </a:rPr>
              <a:t>Tonge</a:t>
            </a:r>
            <a:endParaRPr lang="en-GB" sz="1000" dirty="0">
              <a:solidFill>
                <a:schemeClr val="tx2">
                  <a:lumMod val="75000"/>
                </a:schemeClr>
              </a:solidFill>
              <a:latin typeface="Cambria" pitchFamily="18" charset="0"/>
            </a:endParaRPr>
          </a:p>
          <a:p>
            <a:r>
              <a:rPr lang="en-GB" sz="1000" dirty="0">
                <a:solidFill>
                  <a:schemeClr val="tx2">
                    <a:lumMod val="75000"/>
                  </a:schemeClr>
                </a:solidFill>
                <a:latin typeface="Cambria" pitchFamily="18" charset="0"/>
              </a:rPr>
              <a:t>Mrs Foulds</a:t>
            </a:r>
          </a:p>
          <a:p>
            <a:r>
              <a:rPr lang="en-GB" sz="1000" dirty="0">
                <a:solidFill>
                  <a:schemeClr val="tx2">
                    <a:lumMod val="75000"/>
                  </a:schemeClr>
                </a:solidFill>
                <a:latin typeface="Cambria" pitchFamily="18" charset="0"/>
              </a:rPr>
              <a:t>Mrs </a:t>
            </a:r>
            <a:r>
              <a:rPr lang="en-GB" sz="1000" dirty="0" err="1">
                <a:solidFill>
                  <a:schemeClr val="tx2">
                    <a:lumMod val="75000"/>
                  </a:schemeClr>
                </a:solidFill>
                <a:latin typeface="Cambria" pitchFamily="18" charset="0"/>
              </a:rPr>
              <a:t>Callender</a:t>
            </a:r>
            <a:endParaRPr lang="en-GB" sz="1000" dirty="0">
              <a:solidFill>
                <a:schemeClr val="tx2">
                  <a:lumMod val="75000"/>
                </a:schemeClr>
              </a:solidFill>
              <a:latin typeface="Cambria" pitchFamily="18" charset="0"/>
            </a:endParaRPr>
          </a:p>
          <a:p>
            <a:r>
              <a:rPr lang="en-GB" sz="1000" dirty="0">
                <a:solidFill>
                  <a:schemeClr val="tx2">
                    <a:lumMod val="75000"/>
                  </a:schemeClr>
                </a:solidFill>
                <a:latin typeface="Cambria" pitchFamily="18" charset="0"/>
              </a:rPr>
              <a:t>Miss Pyke</a:t>
            </a:r>
          </a:p>
          <a:p>
            <a:r>
              <a:rPr lang="en-GB" sz="1000" dirty="0">
                <a:solidFill>
                  <a:schemeClr val="tx2">
                    <a:lumMod val="75000"/>
                  </a:schemeClr>
                </a:solidFill>
                <a:latin typeface="Cambria" pitchFamily="18" charset="0"/>
              </a:rPr>
              <a:t>Mrs Stock</a:t>
            </a:r>
          </a:p>
          <a:p>
            <a:r>
              <a:rPr lang="en-US" sz="1000" dirty="0">
                <a:solidFill>
                  <a:schemeClr val="tx2">
                    <a:lumMod val="75000"/>
                  </a:schemeClr>
                </a:solidFill>
                <a:latin typeface="Cambria" pitchFamily="18" charset="0"/>
              </a:rPr>
              <a:t>M</a:t>
            </a:r>
            <a:r>
              <a:rPr lang="en-GB" sz="1000" dirty="0" err="1">
                <a:solidFill>
                  <a:schemeClr val="tx2">
                    <a:lumMod val="75000"/>
                  </a:schemeClr>
                </a:solidFill>
                <a:latin typeface="Cambria" pitchFamily="18" charset="0"/>
              </a:rPr>
              <a:t>iss</a:t>
            </a:r>
            <a:r>
              <a:rPr lang="en-GB" sz="1000" dirty="0">
                <a:solidFill>
                  <a:schemeClr val="tx2">
                    <a:lumMod val="75000"/>
                  </a:schemeClr>
                </a:solidFill>
                <a:latin typeface="Cambria" pitchFamily="18" charset="0"/>
              </a:rPr>
              <a:t> Petch</a:t>
            </a:r>
          </a:p>
          <a:p>
            <a:r>
              <a:rPr lang="en-US" sz="1000" dirty="0">
                <a:solidFill>
                  <a:schemeClr val="tx2">
                    <a:lumMod val="75000"/>
                  </a:schemeClr>
                </a:solidFill>
                <a:latin typeface="Cambria" pitchFamily="18" charset="0"/>
              </a:rPr>
              <a:t>M</a:t>
            </a:r>
            <a:r>
              <a:rPr lang="en-GB" sz="1000" dirty="0" err="1">
                <a:solidFill>
                  <a:schemeClr val="tx2">
                    <a:lumMod val="75000"/>
                  </a:schemeClr>
                </a:solidFill>
                <a:latin typeface="Cambria" pitchFamily="18" charset="0"/>
              </a:rPr>
              <a:t>iss</a:t>
            </a:r>
            <a:r>
              <a:rPr lang="en-GB" sz="1000" dirty="0">
                <a:solidFill>
                  <a:schemeClr val="tx2">
                    <a:lumMod val="75000"/>
                  </a:schemeClr>
                </a:solidFill>
                <a:latin typeface="Cambria" pitchFamily="18" charset="0"/>
              </a:rPr>
              <a:t> Johnson</a:t>
            </a:r>
          </a:p>
          <a:p>
            <a:r>
              <a:rPr lang="en-GB" sz="1000" dirty="0">
                <a:solidFill>
                  <a:schemeClr val="tx2">
                    <a:lumMod val="75000"/>
                  </a:schemeClr>
                </a:solidFill>
                <a:latin typeface="Cambria" pitchFamily="18" charset="0"/>
              </a:rPr>
              <a:t>Miss Winship</a:t>
            </a:r>
          </a:p>
          <a:p>
            <a:r>
              <a:rPr lang="en-GB" sz="1000" dirty="0">
                <a:solidFill>
                  <a:schemeClr val="tx2">
                    <a:lumMod val="75000"/>
                  </a:schemeClr>
                </a:solidFill>
                <a:latin typeface="Cambria" pitchFamily="18" charset="0"/>
              </a:rPr>
              <a:t>Miss How</a:t>
            </a:r>
          </a:p>
          <a:p>
            <a:endParaRPr lang="en-GB" sz="1000"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p:txBody>
      </p:sp>
      <p:sp>
        <p:nvSpPr>
          <p:cNvPr id="23" name="Rounded Rectangle 22"/>
          <p:cNvSpPr/>
          <p:nvPr/>
        </p:nvSpPr>
        <p:spPr>
          <a:xfrm>
            <a:off x="3488336" y="1732001"/>
            <a:ext cx="3210940" cy="19237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26" name="Rounded Rectangle 25"/>
          <p:cNvSpPr/>
          <p:nvPr/>
        </p:nvSpPr>
        <p:spPr>
          <a:xfrm>
            <a:off x="3472457" y="3809602"/>
            <a:ext cx="3210940" cy="16413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21" name="TextBox 20"/>
          <p:cNvSpPr txBox="1"/>
          <p:nvPr/>
        </p:nvSpPr>
        <p:spPr>
          <a:xfrm>
            <a:off x="3524124" y="3882173"/>
            <a:ext cx="5953548" cy="1792798"/>
          </a:xfrm>
          <a:prstGeom prst="rect">
            <a:avLst/>
          </a:prstGeom>
          <a:noFill/>
        </p:spPr>
        <p:txBody>
          <a:bodyPr wrap="square" numCol="3" rtlCol="0">
            <a:spAutoFit/>
          </a:bodyPr>
          <a:lstStyle/>
          <a:p>
            <a:r>
              <a:rPr lang="en-GB" sz="1050" b="1" dirty="0">
                <a:solidFill>
                  <a:schemeClr val="tx2">
                    <a:lumMod val="75000"/>
                  </a:schemeClr>
                </a:solidFill>
                <a:latin typeface="Cambria" pitchFamily="18" charset="0"/>
              </a:rPr>
              <a:t>UKS2 Team</a:t>
            </a:r>
          </a:p>
          <a:p>
            <a:r>
              <a:rPr lang="en-GB" sz="1000" b="1" dirty="0">
                <a:solidFill>
                  <a:schemeClr val="tx2">
                    <a:lumMod val="75000"/>
                  </a:schemeClr>
                </a:solidFill>
                <a:latin typeface="Cambria" pitchFamily="18" charset="0"/>
              </a:rPr>
              <a:t>Teachers</a:t>
            </a:r>
          </a:p>
          <a:p>
            <a:r>
              <a:rPr lang="en-GB" sz="1000" dirty="0">
                <a:solidFill>
                  <a:schemeClr val="tx2">
                    <a:lumMod val="75000"/>
                  </a:schemeClr>
                </a:solidFill>
                <a:latin typeface="Cambria" pitchFamily="18" charset="0"/>
              </a:rPr>
              <a:t>Mr Jezzard –Team Leader &amp; Y6 Teacher</a:t>
            </a:r>
          </a:p>
          <a:p>
            <a:r>
              <a:rPr lang="en-GB" sz="1000" dirty="0">
                <a:solidFill>
                  <a:schemeClr val="tx2">
                    <a:lumMod val="75000"/>
                  </a:schemeClr>
                </a:solidFill>
                <a:latin typeface="Cambria" pitchFamily="18" charset="0"/>
              </a:rPr>
              <a:t>Ms Sawyer – Y6 Teacher </a:t>
            </a:r>
          </a:p>
          <a:p>
            <a:r>
              <a:rPr lang="en-GB" sz="1000" dirty="0">
                <a:solidFill>
                  <a:schemeClr val="tx2">
                    <a:lumMod val="75000"/>
                  </a:schemeClr>
                </a:solidFill>
                <a:latin typeface="Cambria" pitchFamily="18" charset="0"/>
              </a:rPr>
              <a:t>Mrs Clarkson   - Y5 Teacher</a:t>
            </a:r>
          </a:p>
          <a:p>
            <a:r>
              <a:rPr lang="en-GB" sz="1000" dirty="0">
                <a:solidFill>
                  <a:schemeClr val="tx2">
                    <a:lumMod val="75000"/>
                  </a:schemeClr>
                </a:solidFill>
                <a:latin typeface="Cambria" pitchFamily="18" charset="0"/>
              </a:rPr>
              <a:t>Mr Jordan – Y5 Teacher</a:t>
            </a: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r>
              <a:rPr lang="en-GB" sz="1000" b="1" dirty="0">
                <a:solidFill>
                  <a:schemeClr val="tx2">
                    <a:lumMod val="75000"/>
                  </a:schemeClr>
                </a:solidFill>
                <a:latin typeface="Cambria" pitchFamily="18" charset="0"/>
              </a:rPr>
              <a:t>Support Staff</a:t>
            </a:r>
          </a:p>
          <a:p>
            <a:r>
              <a:rPr lang="en-GB" sz="1000" dirty="0">
                <a:solidFill>
                  <a:schemeClr val="tx2">
                    <a:lumMod val="75000"/>
                  </a:schemeClr>
                </a:solidFill>
                <a:latin typeface="Cambria" pitchFamily="18" charset="0"/>
              </a:rPr>
              <a:t>Mrs Marsh</a:t>
            </a:r>
          </a:p>
          <a:p>
            <a:r>
              <a:rPr lang="en-GB" sz="1000" dirty="0">
                <a:solidFill>
                  <a:schemeClr val="tx2">
                    <a:lumMod val="75000"/>
                  </a:schemeClr>
                </a:solidFill>
                <a:latin typeface="Cambria" pitchFamily="18" charset="0"/>
              </a:rPr>
              <a:t>Mrs Burton</a:t>
            </a:r>
          </a:p>
          <a:p>
            <a:r>
              <a:rPr lang="en-GB" sz="1000" dirty="0">
                <a:solidFill>
                  <a:schemeClr val="tx2">
                    <a:lumMod val="75000"/>
                  </a:schemeClr>
                </a:solidFill>
                <a:latin typeface="Cambria" pitchFamily="18" charset="0"/>
              </a:rPr>
              <a:t>Mrs Woodcock</a:t>
            </a:r>
          </a:p>
          <a:p>
            <a:r>
              <a:rPr lang="en-GB" sz="1000" dirty="0">
                <a:solidFill>
                  <a:schemeClr val="tx2">
                    <a:lumMod val="75000"/>
                  </a:schemeClr>
                </a:solidFill>
                <a:latin typeface="Cambria" pitchFamily="18" charset="0"/>
              </a:rPr>
              <a:t>Mr Turner</a:t>
            </a:r>
          </a:p>
          <a:p>
            <a:r>
              <a:rPr lang="en-GB" sz="1000" dirty="0">
                <a:solidFill>
                  <a:schemeClr val="tx2">
                    <a:lumMod val="75000"/>
                  </a:schemeClr>
                </a:solidFill>
                <a:latin typeface="Cambria" pitchFamily="18" charset="0"/>
              </a:rPr>
              <a:t>Mr Reeves</a:t>
            </a:r>
          </a:p>
          <a:p>
            <a:r>
              <a:rPr lang="en-US" sz="1000" dirty="0">
                <a:solidFill>
                  <a:schemeClr val="tx2">
                    <a:lumMod val="75000"/>
                  </a:schemeClr>
                </a:solidFill>
                <a:latin typeface="Cambria" pitchFamily="18" charset="0"/>
              </a:rPr>
              <a:t>M</a:t>
            </a:r>
            <a:r>
              <a:rPr lang="en-GB" sz="1000" dirty="0">
                <a:solidFill>
                  <a:schemeClr val="tx2">
                    <a:lumMod val="75000"/>
                  </a:schemeClr>
                </a:solidFill>
                <a:latin typeface="Cambria" pitchFamily="18" charset="0"/>
              </a:rPr>
              <a:t>r Fisher</a:t>
            </a:r>
          </a:p>
          <a:p>
            <a:r>
              <a:rPr lang="en-GB" sz="1000" dirty="0">
                <a:solidFill>
                  <a:schemeClr val="tx2">
                    <a:lumMod val="75000"/>
                  </a:schemeClr>
                </a:solidFill>
                <a:latin typeface="Cambria" pitchFamily="18" charset="0"/>
              </a:rPr>
              <a:t>Mr Johnson</a:t>
            </a:r>
          </a:p>
          <a:p>
            <a:endParaRPr lang="en-GB" sz="1000"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p:txBody>
      </p:sp>
      <p:sp>
        <p:nvSpPr>
          <p:cNvPr id="19" name="TextBox 18"/>
          <p:cNvSpPr txBox="1"/>
          <p:nvPr/>
        </p:nvSpPr>
        <p:spPr>
          <a:xfrm>
            <a:off x="3517427" y="1806270"/>
            <a:ext cx="6447432" cy="1792798"/>
          </a:xfrm>
          <a:prstGeom prst="rect">
            <a:avLst/>
          </a:prstGeom>
          <a:noFill/>
        </p:spPr>
        <p:txBody>
          <a:bodyPr wrap="square" numCol="3" rtlCol="0">
            <a:spAutoFit/>
          </a:bodyPr>
          <a:lstStyle/>
          <a:p>
            <a:r>
              <a:rPr lang="en-GB" sz="1050" b="1" dirty="0">
                <a:solidFill>
                  <a:schemeClr val="tx2">
                    <a:lumMod val="75000"/>
                  </a:schemeClr>
                </a:solidFill>
                <a:latin typeface="Cambria" pitchFamily="18" charset="0"/>
              </a:rPr>
              <a:t>KS1 Team</a:t>
            </a:r>
          </a:p>
          <a:p>
            <a:r>
              <a:rPr lang="en-GB" sz="1000" b="1" dirty="0">
                <a:solidFill>
                  <a:schemeClr val="tx2">
                    <a:lumMod val="75000"/>
                  </a:schemeClr>
                </a:solidFill>
                <a:latin typeface="Cambria" pitchFamily="18" charset="0"/>
              </a:rPr>
              <a:t>Teachers</a:t>
            </a:r>
          </a:p>
          <a:p>
            <a:r>
              <a:rPr lang="en-GB" sz="1000" dirty="0">
                <a:solidFill>
                  <a:schemeClr val="tx2">
                    <a:lumMod val="75000"/>
                  </a:schemeClr>
                </a:solidFill>
                <a:latin typeface="Cambria" pitchFamily="18" charset="0"/>
              </a:rPr>
              <a:t>Mrs Jackson – Assistant Head &amp;Y2 Teacher</a:t>
            </a:r>
          </a:p>
          <a:p>
            <a:r>
              <a:rPr lang="en-GB" sz="1000" dirty="0">
                <a:solidFill>
                  <a:schemeClr val="tx2">
                    <a:lumMod val="75000"/>
                  </a:schemeClr>
                </a:solidFill>
                <a:latin typeface="Cambria" pitchFamily="18" charset="0"/>
              </a:rPr>
              <a:t>Mrs Bennett – Y1 Teacher</a:t>
            </a:r>
          </a:p>
          <a:p>
            <a:r>
              <a:rPr lang="en-GB" sz="1000" dirty="0">
                <a:solidFill>
                  <a:schemeClr val="tx2">
                    <a:lumMod val="75000"/>
                  </a:schemeClr>
                </a:solidFill>
                <a:latin typeface="Cambria" pitchFamily="18" charset="0"/>
              </a:rPr>
              <a:t>Mrs Radford – Y1 Teacher</a:t>
            </a:r>
          </a:p>
          <a:p>
            <a:r>
              <a:rPr lang="en-GB" sz="1000" dirty="0">
                <a:solidFill>
                  <a:schemeClr val="tx2">
                    <a:lumMod val="75000"/>
                  </a:schemeClr>
                </a:solidFill>
                <a:latin typeface="Cambria" pitchFamily="18" charset="0"/>
              </a:rPr>
              <a:t>Miss Watkin – Y1 Teacher</a:t>
            </a:r>
          </a:p>
          <a:p>
            <a:endParaRPr lang="en-GB" sz="1000" dirty="0">
              <a:solidFill>
                <a:schemeClr val="tx2">
                  <a:lumMod val="75000"/>
                </a:schemeClr>
              </a:solidFill>
              <a:latin typeface="Cambria" pitchFamily="18" charset="0"/>
            </a:endParaRPr>
          </a:p>
          <a:p>
            <a:r>
              <a:rPr lang="en-GB" sz="1000" dirty="0">
                <a:solidFill>
                  <a:schemeClr val="tx2">
                    <a:lumMod val="75000"/>
                  </a:schemeClr>
                </a:solidFill>
                <a:latin typeface="Cambria" pitchFamily="18" charset="0"/>
              </a:rPr>
              <a:t> </a:t>
            </a: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r>
              <a:rPr lang="en-GB" sz="1000" b="1" dirty="0">
                <a:solidFill>
                  <a:schemeClr val="tx2">
                    <a:lumMod val="75000"/>
                  </a:schemeClr>
                </a:solidFill>
                <a:latin typeface="Cambria" pitchFamily="18" charset="0"/>
              </a:rPr>
              <a:t>Support Staff</a:t>
            </a:r>
          </a:p>
          <a:p>
            <a:r>
              <a:rPr lang="en-GB" sz="1000" dirty="0">
                <a:solidFill>
                  <a:schemeClr val="tx2">
                    <a:lumMod val="75000"/>
                  </a:schemeClr>
                </a:solidFill>
                <a:latin typeface="Cambria" pitchFamily="18" charset="0"/>
              </a:rPr>
              <a:t>Mrs Reynolds</a:t>
            </a:r>
          </a:p>
          <a:p>
            <a:r>
              <a:rPr lang="en-GB" sz="1000" dirty="0">
                <a:solidFill>
                  <a:schemeClr val="tx2">
                    <a:lumMod val="75000"/>
                  </a:schemeClr>
                </a:solidFill>
                <a:latin typeface="Cambria" pitchFamily="18" charset="0"/>
              </a:rPr>
              <a:t>Mrs Willis</a:t>
            </a:r>
          </a:p>
          <a:p>
            <a:r>
              <a:rPr lang="en-GB" sz="1000" dirty="0">
                <a:solidFill>
                  <a:schemeClr val="tx2">
                    <a:lumMod val="75000"/>
                  </a:schemeClr>
                </a:solidFill>
                <a:latin typeface="Cambria" pitchFamily="18" charset="0"/>
              </a:rPr>
              <a:t>Miss Chandler</a:t>
            </a:r>
          </a:p>
          <a:p>
            <a:r>
              <a:rPr lang="en-GB" sz="1000" dirty="0">
                <a:solidFill>
                  <a:schemeClr val="tx2">
                    <a:lumMod val="75000"/>
                  </a:schemeClr>
                </a:solidFill>
                <a:latin typeface="Cambria" pitchFamily="18" charset="0"/>
              </a:rPr>
              <a:t>Mrs Ralph</a:t>
            </a:r>
          </a:p>
          <a:p>
            <a:r>
              <a:rPr lang="en-GB" sz="1000" dirty="0">
                <a:solidFill>
                  <a:schemeClr val="tx2">
                    <a:lumMod val="75000"/>
                  </a:schemeClr>
                </a:solidFill>
                <a:latin typeface="Cambria" pitchFamily="18" charset="0"/>
              </a:rPr>
              <a:t>Miss Duggan</a:t>
            </a:r>
          </a:p>
          <a:p>
            <a:endParaRPr lang="en-GB" sz="1000"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p:txBody>
      </p:sp>
      <p:sp>
        <p:nvSpPr>
          <p:cNvPr id="27" name="Rounded Rectangle 26"/>
          <p:cNvSpPr/>
          <p:nvPr/>
        </p:nvSpPr>
        <p:spPr>
          <a:xfrm>
            <a:off x="188640" y="3809603"/>
            <a:ext cx="3210940" cy="16389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20" name="TextBox 19"/>
          <p:cNvSpPr txBox="1"/>
          <p:nvPr/>
        </p:nvSpPr>
        <p:spPr>
          <a:xfrm>
            <a:off x="241919" y="3922029"/>
            <a:ext cx="6564410" cy="1792798"/>
          </a:xfrm>
          <a:prstGeom prst="rect">
            <a:avLst/>
          </a:prstGeom>
          <a:noFill/>
        </p:spPr>
        <p:txBody>
          <a:bodyPr wrap="square" numCol="3" rtlCol="0">
            <a:spAutoFit/>
          </a:bodyPr>
          <a:lstStyle/>
          <a:p>
            <a:r>
              <a:rPr lang="en-GB" sz="1050" b="1" dirty="0">
                <a:solidFill>
                  <a:schemeClr val="tx2">
                    <a:lumMod val="75000"/>
                  </a:schemeClr>
                </a:solidFill>
                <a:latin typeface="Cambria" pitchFamily="18" charset="0"/>
              </a:rPr>
              <a:t>LKS2 Team</a:t>
            </a:r>
          </a:p>
          <a:p>
            <a:r>
              <a:rPr lang="en-GB" sz="1000" b="1" dirty="0">
                <a:solidFill>
                  <a:schemeClr val="tx2">
                    <a:lumMod val="75000"/>
                  </a:schemeClr>
                </a:solidFill>
                <a:latin typeface="Cambria" pitchFamily="18" charset="0"/>
              </a:rPr>
              <a:t>Teachers</a:t>
            </a:r>
          </a:p>
          <a:p>
            <a:r>
              <a:rPr lang="en-GB" sz="1000" dirty="0">
                <a:solidFill>
                  <a:schemeClr val="tx2">
                    <a:lumMod val="75000"/>
                  </a:schemeClr>
                </a:solidFill>
                <a:latin typeface="Cambria" pitchFamily="18" charset="0"/>
              </a:rPr>
              <a:t>Miss Wigley – Team Leader &amp; Y3 Teacher</a:t>
            </a:r>
          </a:p>
          <a:p>
            <a:r>
              <a:rPr lang="en-GB" sz="1000" dirty="0">
                <a:solidFill>
                  <a:schemeClr val="tx2">
                    <a:lumMod val="75000"/>
                  </a:schemeClr>
                </a:solidFill>
                <a:latin typeface="Cambria" pitchFamily="18" charset="0"/>
              </a:rPr>
              <a:t>Miss Sinclair – Y4 Teacher</a:t>
            </a:r>
          </a:p>
          <a:p>
            <a:r>
              <a:rPr lang="en-GB" sz="1000" dirty="0">
                <a:solidFill>
                  <a:schemeClr val="tx2">
                    <a:lumMod val="75000"/>
                  </a:schemeClr>
                </a:solidFill>
                <a:latin typeface="Cambria" pitchFamily="18" charset="0"/>
              </a:rPr>
              <a:t>Miss Slatter – Y3 Teacher</a:t>
            </a:r>
          </a:p>
          <a:p>
            <a:r>
              <a:rPr lang="en-GB" sz="1000" dirty="0">
                <a:solidFill>
                  <a:schemeClr val="tx2">
                    <a:lumMod val="75000"/>
                  </a:schemeClr>
                </a:solidFill>
                <a:latin typeface="Cambria" pitchFamily="18" charset="0"/>
              </a:rPr>
              <a:t>Mr Banks   - Y4 Teacher</a:t>
            </a:r>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r>
              <a:rPr lang="en-GB" sz="1000" b="1" dirty="0">
                <a:solidFill>
                  <a:schemeClr val="tx2">
                    <a:lumMod val="75000"/>
                  </a:schemeClr>
                </a:solidFill>
                <a:latin typeface="Cambria" pitchFamily="18" charset="0"/>
              </a:rPr>
              <a:t>Support Staff</a:t>
            </a:r>
          </a:p>
          <a:p>
            <a:r>
              <a:rPr lang="en-GB" sz="1000" dirty="0">
                <a:solidFill>
                  <a:schemeClr val="tx2">
                    <a:lumMod val="75000"/>
                  </a:schemeClr>
                </a:solidFill>
                <a:latin typeface="Cambria" pitchFamily="18" charset="0"/>
              </a:rPr>
              <a:t>Mrs Moffatt</a:t>
            </a:r>
          </a:p>
          <a:p>
            <a:r>
              <a:rPr lang="en-GB" sz="1000" dirty="0">
                <a:solidFill>
                  <a:schemeClr val="tx2">
                    <a:lumMod val="75000"/>
                  </a:schemeClr>
                </a:solidFill>
                <a:latin typeface="Cambria" pitchFamily="18" charset="0"/>
              </a:rPr>
              <a:t>Mrs Dale</a:t>
            </a:r>
          </a:p>
          <a:p>
            <a:r>
              <a:rPr lang="en-GB" sz="1000" dirty="0">
                <a:solidFill>
                  <a:schemeClr val="tx2">
                    <a:lumMod val="75000"/>
                  </a:schemeClr>
                </a:solidFill>
                <a:latin typeface="Cambria" pitchFamily="18" charset="0"/>
              </a:rPr>
              <a:t>Mrs Dehghan</a:t>
            </a:r>
          </a:p>
          <a:p>
            <a:r>
              <a:rPr lang="en-GB" sz="1000" dirty="0">
                <a:solidFill>
                  <a:schemeClr val="tx2">
                    <a:lumMod val="75000"/>
                  </a:schemeClr>
                </a:solidFill>
                <a:latin typeface="Cambria" pitchFamily="18" charset="0"/>
              </a:rPr>
              <a:t>Mrs Bunney</a:t>
            </a:r>
          </a:p>
          <a:p>
            <a:r>
              <a:rPr lang="en-GB" sz="1000" dirty="0">
                <a:solidFill>
                  <a:schemeClr val="tx2">
                    <a:lumMod val="75000"/>
                  </a:schemeClr>
                </a:solidFill>
                <a:latin typeface="Cambria" pitchFamily="18" charset="0"/>
              </a:rPr>
              <a:t>Mr Moreton</a:t>
            </a:r>
          </a:p>
          <a:p>
            <a:r>
              <a:rPr lang="en-GB" sz="1000" dirty="0">
                <a:solidFill>
                  <a:schemeClr val="tx2">
                    <a:lumMod val="75000"/>
                  </a:schemeClr>
                </a:solidFill>
                <a:latin typeface="Cambria" pitchFamily="18" charset="0"/>
              </a:rPr>
              <a:t>Mrs Riches</a:t>
            </a:r>
          </a:p>
          <a:p>
            <a:r>
              <a:rPr lang="en-GB" sz="1000" dirty="0">
                <a:solidFill>
                  <a:schemeClr val="tx2">
                    <a:lumMod val="75000"/>
                  </a:schemeClr>
                </a:solidFill>
                <a:latin typeface="Cambria" pitchFamily="18" charset="0"/>
              </a:rPr>
              <a:t>Mrs Griffin</a:t>
            </a:r>
          </a:p>
          <a:p>
            <a:endParaRPr lang="en-GB" sz="1000"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p:txBody>
      </p:sp>
      <p:sp>
        <p:nvSpPr>
          <p:cNvPr id="10" name="Rounded Rectangle 9"/>
          <p:cNvSpPr/>
          <p:nvPr/>
        </p:nvSpPr>
        <p:spPr>
          <a:xfrm>
            <a:off x="511111" y="929284"/>
            <a:ext cx="5776937" cy="6980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3" name="TextBox 2"/>
          <p:cNvSpPr txBox="1"/>
          <p:nvPr/>
        </p:nvSpPr>
        <p:spPr>
          <a:xfrm>
            <a:off x="579757" y="975856"/>
            <a:ext cx="5767132" cy="400110"/>
          </a:xfrm>
          <a:prstGeom prst="rect">
            <a:avLst/>
          </a:prstGeom>
          <a:noFill/>
        </p:spPr>
        <p:txBody>
          <a:bodyPr wrap="square" rtlCol="0">
            <a:spAutoFit/>
          </a:bodyPr>
          <a:lstStyle/>
          <a:p>
            <a:r>
              <a:rPr lang="en-GB" sz="1000" dirty="0">
                <a:solidFill>
                  <a:schemeClr val="tx2">
                    <a:lumMod val="75000"/>
                  </a:schemeClr>
                </a:solidFill>
                <a:latin typeface="Cambria" pitchFamily="18" charset="0"/>
              </a:rPr>
              <a:t>Miss MacArthur – </a:t>
            </a:r>
            <a:r>
              <a:rPr lang="en-GB" sz="1000" b="1" dirty="0">
                <a:solidFill>
                  <a:schemeClr val="tx2">
                    <a:lumMod val="75000"/>
                  </a:schemeClr>
                </a:solidFill>
                <a:latin typeface="Cambria" pitchFamily="18" charset="0"/>
              </a:rPr>
              <a:t>Headteacher, DSL                                           </a:t>
            </a:r>
            <a:r>
              <a:rPr lang="en-GB" sz="1000" dirty="0">
                <a:solidFill>
                  <a:schemeClr val="tx2">
                    <a:lumMod val="75000"/>
                  </a:schemeClr>
                </a:solidFill>
                <a:latin typeface="Cambria" pitchFamily="18" charset="0"/>
              </a:rPr>
              <a:t>Mr Steer – </a:t>
            </a:r>
            <a:r>
              <a:rPr lang="en-GB" sz="1000" b="1" dirty="0">
                <a:solidFill>
                  <a:schemeClr val="tx2">
                    <a:lumMod val="75000"/>
                  </a:schemeClr>
                </a:solidFill>
                <a:latin typeface="Cambria" pitchFamily="18" charset="0"/>
              </a:rPr>
              <a:t>Deputy Head, DSL &amp; SENCO</a:t>
            </a:r>
          </a:p>
          <a:p>
            <a:r>
              <a:rPr lang="en-GB" sz="1000" dirty="0">
                <a:solidFill>
                  <a:schemeClr val="tx2">
                    <a:lumMod val="75000"/>
                  </a:schemeClr>
                </a:solidFill>
                <a:latin typeface="Cambria" pitchFamily="18" charset="0"/>
              </a:rPr>
              <a:t>Miss McGoey </a:t>
            </a:r>
            <a:r>
              <a:rPr lang="en-GB" sz="1000" b="1" dirty="0">
                <a:solidFill>
                  <a:schemeClr val="tx2">
                    <a:lumMod val="75000"/>
                  </a:schemeClr>
                </a:solidFill>
                <a:latin typeface="Cambria" pitchFamily="18" charset="0"/>
              </a:rPr>
              <a:t>– ELSA  and Pastoral Support                            </a:t>
            </a:r>
            <a:r>
              <a:rPr lang="en-GB" sz="1000" dirty="0">
                <a:solidFill>
                  <a:schemeClr val="tx2">
                    <a:lumMod val="75000"/>
                  </a:schemeClr>
                </a:solidFill>
                <a:latin typeface="Cambria" pitchFamily="18" charset="0"/>
              </a:rPr>
              <a:t>Mrs Marsh </a:t>
            </a:r>
            <a:r>
              <a:rPr lang="en-GB" sz="1000" b="1" dirty="0">
                <a:solidFill>
                  <a:schemeClr val="tx2">
                    <a:lumMod val="75000"/>
                  </a:schemeClr>
                </a:solidFill>
                <a:latin typeface="Cambria" pitchFamily="18" charset="0"/>
              </a:rPr>
              <a:t>– ELSA and Pastoral Support</a:t>
            </a:r>
          </a:p>
        </p:txBody>
      </p:sp>
      <p:sp>
        <p:nvSpPr>
          <p:cNvPr id="11" name="Rounded Rectangle 10"/>
          <p:cNvSpPr/>
          <p:nvPr/>
        </p:nvSpPr>
        <p:spPr>
          <a:xfrm>
            <a:off x="307975" y="5589806"/>
            <a:ext cx="6217369" cy="8071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30" name="TextBox 29"/>
          <p:cNvSpPr txBox="1"/>
          <p:nvPr/>
        </p:nvSpPr>
        <p:spPr>
          <a:xfrm>
            <a:off x="332656" y="5681812"/>
            <a:ext cx="7920880" cy="1015663"/>
          </a:xfrm>
          <a:prstGeom prst="rect">
            <a:avLst/>
          </a:prstGeom>
          <a:noFill/>
        </p:spPr>
        <p:txBody>
          <a:bodyPr wrap="square" numCol="3" rtlCol="0">
            <a:spAutoFit/>
          </a:bodyPr>
          <a:lstStyle/>
          <a:p>
            <a:r>
              <a:rPr lang="en-GB" sz="1000" b="1" dirty="0">
                <a:solidFill>
                  <a:schemeClr val="tx2">
                    <a:lumMod val="75000"/>
                  </a:schemeClr>
                </a:solidFill>
                <a:latin typeface="Cambria" pitchFamily="18" charset="0"/>
              </a:rPr>
              <a:t>Office Staff</a:t>
            </a:r>
          </a:p>
          <a:p>
            <a:r>
              <a:rPr lang="en-GB" sz="1000" dirty="0">
                <a:solidFill>
                  <a:schemeClr val="tx2">
                    <a:lumMod val="75000"/>
                  </a:schemeClr>
                </a:solidFill>
                <a:latin typeface="Cambria" pitchFamily="18" charset="0"/>
              </a:rPr>
              <a:t>Mrs Enefer – School Business Manager    </a:t>
            </a:r>
          </a:p>
          <a:p>
            <a:r>
              <a:rPr lang="en-GB" sz="1000" dirty="0">
                <a:solidFill>
                  <a:schemeClr val="tx2">
                    <a:lumMod val="75000"/>
                  </a:schemeClr>
                </a:solidFill>
                <a:latin typeface="Cambria" pitchFamily="18" charset="0"/>
              </a:rPr>
              <a:t>Mrs Hargreaves – Office</a:t>
            </a:r>
          </a:p>
          <a:p>
            <a:r>
              <a:rPr lang="en-GB" sz="1000" dirty="0">
                <a:solidFill>
                  <a:schemeClr val="tx2">
                    <a:lumMod val="75000"/>
                  </a:schemeClr>
                </a:solidFill>
                <a:latin typeface="Cambria" pitchFamily="18" charset="0"/>
              </a:rPr>
              <a:t>Mrs Chad - Office</a:t>
            </a:r>
          </a:p>
          <a:p>
            <a:endParaRPr lang="en-US"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r>
              <a:rPr lang="en-GB" sz="1000" b="1" dirty="0">
                <a:solidFill>
                  <a:schemeClr val="tx2">
                    <a:lumMod val="75000"/>
                  </a:schemeClr>
                </a:solidFill>
                <a:latin typeface="Cambria" pitchFamily="18" charset="0"/>
              </a:rPr>
              <a:t>Caretaker                                    Sports Leader</a:t>
            </a:r>
          </a:p>
          <a:p>
            <a:r>
              <a:rPr lang="en-GB" sz="1000" dirty="0">
                <a:solidFill>
                  <a:schemeClr val="tx2">
                    <a:lumMod val="75000"/>
                  </a:schemeClr>
                </a:solidFill>
                <a:latin typeface="Cambria" pitchFamily="18" charset="0"/>
              </a:rPr>
              <a:t>Mr Chaundy                                 Mr Turner</a:t>
            </a:r>
          </a:p>
        </p:txBody>
      </p:sp>
      <p:sp>
        <p:nvSpPr>
          <p:cNvPr id="42" name="Rounded Rectangle 41"/>
          <p:cNvSpPr/>
          <p:nvPr/>
        </p:nvSpPr>
        <p:spPr>
          <a:xfrm>
            <a:off x="2003987" y="7141676"/>
            <a:ext cx="1410988" cy="18129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13" name="TextBox 12"/>
          <p:cNvSpPr txBox="1"/>
          <p:nvPr/>
        </p:nvSpPr>
        <p:spPr>
          <a:xfrm>
            <a:off x="431800" y="7168389"/>
            <a:ext cx="1497101" cy="1415772"/>
          </a:xfrm>
          <a:prstGeom prst="rect">
            <a:avLst/>
          </a:prstGeom>
          <a:noFill/>
        </p:spPr>
        <p:txBody>
          <a:bodyPr wrap="square" rtlCol="0">
            <a:spAutoFit/>
          </a:bodyPr>
          <a:lstStyle/>
          <a:p>
            <a:pPr algn="ctr"/>
            <a:r>
              <a:rPr lang="en-GB" sz="1400" b="1" dirty="0">
                <a:solidFill>
                  <a:schemeClr val="tx2">
                    <a:lumMod val="75000"/>
                  </a:schemeClr>
                </a:solidFill>
                <a:latin typeface="Cambria" pitchFamily="18" charset="0"/>
              </a:rPr>
              <a:t>EYFS</a:t>
            </a:r>
          </a:p>
          <a:p>
            <a:pPr algn="ctr"/>
            <a:r>
              <a:rPr lang="en-GB" sz="1200" dirty="0">
                <a:solidFill>
                  <a:schemeClr val="tx2">
                    <a:lumMod val="75000"/>
                  </a:schemeClr>
                </a:solidFill>
                <a:latin typeface="Cambria" pitchFamily="18" charset="0"/>
              </a:rPr>
              <a:t>Saplings 2/3 </a:t>
            </a:r>
            <a:r>
              <a:rPr lang="en-GB" sz="1200" dirty="0" err="1">
                <a:solidFill>
                  <a:schemeClr val="tx2">
                    <a:lumMod val="75000"/>
                  </a:schemeClr>
                </a:solidFill>
                <a:latin typeface="Cambria" pitchFamily="18" charset="0"/>
              </a:rPr>
              <a:t>yr</a:t>
            </a:r>
            <a:r>
              <a:rPr lang="en-GB" sz="1200" dirty="0">
                <a:solidFill>
                  <a:schemeClr val="tx2">
                    <a:lumMod val="75000"/>
                  </a:schemeClr>
                </a:solidFill>
                <a:latin typeface="Cambria" pitchFamily="18" charset="0"/>
              </a:rPr>
              <a:t> olds</a:t>
            </a:r>
          </a:p>
          <a:p>
            <a:pPr algn="ctr"/>
            <a:r>
              <a:rPr lang="en-GB" sz="1200" dirty="0">
                <a:solidFill>
                  <a:schemeClr val="tx2">
                    <a:lumMod val="75000"/>
                  </a:schemeClr>
                </a:solidFill>
                <a:latin typeface="Cambria" pitchFamily="18" charset="0"/>
              </a:rPr>
              <a:t>Nursery 3/4 </a:t>
            </a:r>
            <a:r>
              <a:rPr lang="en-GB" sz="1200" dirty="0" err="1">
                <a:solidFill>
                  <a:schemeClr val="tx2">
                    <a:lumMod val="75000"/>
                  </a:schemeClr>
                </a:solidFill>
                <a:latin typeface="Cambria" pitchFamily="18" charset="0"/>
              </a:rPr>
              <a:t>yr</a:t>
            </a:r>
            <a:r>
              <a:rPr lang="en-GB" sz="1200" dirty="0">
                <a:solidFill>
                  <a:schemeClr val="tx2">
                    <a:lumMod val="75000"/>
                  </a:schemeClr>
                </a:solidFill>
                <a:latin typeface="Cambria" pitchFamily="18" charset="0"/>
              </a:rPr>
              <a:t> olds</a:t>
            </a:r>
          </a:p>
          <a:p>
            <a:pPr algn="ctr"/>
            <a:endParaRPr lang="en-GB" sz="1200" dirty="0">
              <a:solidFill>
                <a:schemeClr val="tx2">
                  <a:lumMod val="75000"/>
                </a:schemeClr>
              </a:solidFill>
              <a:latin typeface="Cambria" pitchFamily="18" charset="0"/>
            </a:endParaRPr>
          </a:p>
          <a:p>
            <a:pPr algn="ctr"/>
            <a:r>
              <a:rPr lang="en-GB" sz="1200" b="1" dirty="0">
                <a:solidFill>
                  <a:schemeClr val="tx2">
                    <a:lumMod val="75000"/>
                  </a:schemeClr>
                </a:solidFill>
                <a:latin typeface="Cambria" pitchFamily="18" charset="0"/>
              </a:rPr>
              <a:t>Reception Classes</a:t>
            </a:r>
          </a:p>
          <a:p>
            <a:pPr algn="ctr"/>
            <a:r>
              <a:rPr lang="en-GB" sz="1200" dirty="0">
                <a:solidFill>
                  <a:schemeClr val="tx2">
                    <a:lumMod val="75000"/>
                  </a:schemeClr>
                </a:solidFill>
                <a:latin typeface="Cambria" pitchFamily="18" charset="0"/>
              </a:rPr>
              <a:t>Ash </a:t>
            </a:r>
          </a:p>
          <a:p>
            <a:pPr algn="ctr"/>
            <a:r>
              <a:rPr lang="en-GB" sz="1200" dirty="0">
                <a:solidFill>
                  <a:schemeClr val="tx2">
                    <a:lumMod val="75000"/>
                  </a:schemeClr>
                </a:solidFill>
                <a:latin typeface="Cambria" pitchFamily="18" charset="0"/>
              </a:rPr>
              <a:t>Elm</a:t>
            </a:r>
          </a:p>
        </p:txBody>
      </p:sp>
      <p:sp>
        <p:nvSpPr>
          <p:cNvPr id="46" name="TextBox 45"/>
          <p:cNvSpPr txBox="1"/>
          <p:nvPr/>
        </p:nvSpPr>
        <p:spPr>
          <a:xfrm>
            <a:off x="1983799" y="7137049"/>
            <a:ext cx="1507676" cy="1600438"/>
          </a:xfrm>
          <a:prstGeom prst="rect">
            <a:avLst/>
          </a:prstGeom>
          <a:noFill/>
        </p:spPr>
        <p:txBody>
          <a:bodyPr wrap="square" rtlCol="0">
            <a:spAutoFit/>
          </a:bodyPr>
          <a:lstStyle/>
          <a:p>
            <a:pPr algn="ctr"/>
            <a:r>
              <a:rPr lang="en-GB" sz="1400" b="1" dirty="0">
                <a:solidFill>
                  <a:schemeClr val="tx2">
                    <a:lumMod val="75000"/>
                  </a:schemeClr>
                </a:solidFill>
                <a:latin typeface="Cambria" pitchFamily="18" charset="0"/>
              </a:rPr>
              <a:t>KS1</a:t>
            </a:r>
          </a:p>
          <a:p>
            <a:pPr algn="ctr"/>
            <a:r>
              <a:rPr lang="en-GB" sz="1200" b="1" dirty="0">
                <a:solidFill>
                  <a:schemeClr val="tx2">
                    <a:lumMod val="75000"/>
                  </a:schemeClr>
                </a:solidFill>
                <a:latin typeface="Cambria" pitchFamily="18" charset="0"/>
              </a:rPr>
              <a:t>Y1 Classes</a:t>
            </a:r>
          </a:p>
          <a:p>
            <a:pPr algn="ctr"/>
            <a:r>
              <a:rPr lang="en-GB" sz="1200" dirty="0">
                <a:solidFill>
                  <a:schemeClr val="tx2">
                    <a:lumMod val="75000"/>
                  </a:schemeClr>
                </a:solidFill>
                <a:latin typeface="Cambria" pitchFamily="18" charset="0"/>
              </a:rPr>
              <a:t>Beech</a:t>
            </a:r>
          </a:p>
          <a:p>
            <a:pPr algn="ctr"/>
            <a:r>
              <a:rPr lang="en-GB" sz="1200" dirty="0">
                <a:solidFill>
                  <a:schemeClr val="tx2">
                    <a:lumMod val="75000"/>
                  </a:schemeClr>
                </a:solidFill>
                <a:latin typeface="Cambria" pitchFamily="18" charset="0"/>
              </a:rPr>
              <a:t>Pine </a:t>
            </a:r>
          </a:p>
          <a:p>
            <a:pPr algn="ctr"/>
            <a:endParaRPr lang="en-GB" sz="1200" dirty="0">
              <a:solidFill>
                <a:schemeClr val="tx2">
                  <a:lumMod val="75000"/>
                </a:schemeClr>
              </a:solidFill>
              <a:latin typeface="Cambria" pitchFamily="18" charset="0"/>
            </a:endParaRPr>
          </a:p>
          <a:p>
            <a:pPr algn="ctr"/>
            <a:r>
              <a:rPr lang="en-GB" sz="1200" b="1" dirty="0">
                <a:solidFill>
                  <a:schemeClr val="tx2">
                    <a:lumMod val="75000"/>
                  </a:schemeClr>
                </a:solidFill>
                <a:latin typeface="Cambria" pitchFamily="18" charset="0"/>
              </a:rPr>
              <a:t>Y2 Class</a:t>
            </a:r>
          </a:p>
          <a:p>
            <a:pPr algn="ctr"/>
            <a:r>
              <a:rPr lang="en-GB" sz="1200" dirty="0">
                <a:solidFill>
                  <a:schemeClr val="tx2">
                    <a:lumMod val="75000"/>
                  </a:schemeClr>
                </a:solidFill>
                <a:latin typeface="Cambria" pitchFamily="18" charset="0"/>
              </a:rPr>
              <a:t>Yew</a:t>
            </a:r>
          </a:p>
          <a:p>
            <a:pPr algn="ctr"/>
            <a:endParaRPr lang="en-GB" sz="1200" dirty="0">
              <a:solidFill>
                <a:schemeClr val="tx2">
                  <a:lumMod val="75000"/>
                </a:schemeClr>
              </a:solidFill>
              <a:latin typeface="Cambria" pitchFamily="18" charset="0"/>
            </a:endParaRPr>
          </a:p>
        </p:txBody>
      </p:sp>
      <p:sp>
        <p:nvSpPr>
          <p:cNvPr id="47" name="TextBox 46"/>
          <p:cNvSpPr txBox="1"/>
          <p:nvPr/>
        </p:nvSpPr>
        <p:spPr>
          <a:xfrm>
            <a:off x="3620012" y="7194543"/>
            <a:ext cx="1228640" cy="1600438"/>
          </a:xfrm>
          <a:prstGeom prst="rect">
            <a:avLst/>
          </a:prstGeom>
          <a:noFill/>
        </p:spPr>
        <p:txBody>
          <a:bodyPr wrap="square" rtlCol="0">
            <a:spAutoFit/>
          </a:bodyPr>
          <a:lstStyle/>
          <a:p>
            <a:pPr algn="ctr"/>
            <a:r>
              <a:rPr lang="en-GB" sz="1400" b="1" dirty="0">
                <a:solidFill>
                  <a:schemeClr val="tx2">
                    <a:lumMod val="75000"/>
                  </a:schemeClr>
                </a:solidFill>
                <a:latin typeface="Cambria" pitchFamily="18" charset="0"/>
              </a:rPr>
              <a:t>LKS2</a:t>
            </a:r>
          </a:p>
          <a:p>
            <a:pPr algn="ctr"/>
            <a:r>
              <a:rPr lang="en-GB" sz="1200" b="1" dirty="0">
                <a:solidFill>
                  <a:schemeClr val="tx2">
                    <a:lumMod val="75000"/>
                  </a:schemeClr>
                </a:solidFill>
                <a:latin typeface="Cambria" pitchFamily="18" charset="0"/>
              </a:rPr>
              <a:t>Y3 Classes</a:t>
            </a:r>
          </a:p>
          <a:p>
            <a:pPr algn="ctr"/>
            <a:r>
              <a:rPr lang="en-GB" sz="1200" dirty="0">
                <a:solidFill>
                  <a:schemeClr val="tx2">
                    <a:lumMod val="75000"/>
                  </a:schemeClr>
                </a:solidFill>
                <a:latin typeface="Cambria" pitchFamily="18" charset="0"/>
              </a:rPr>
              <a:t>Maple</a:t>
            </a:r>
          </a:p>
          <a:p>
            <a:pPr algn="ctr"/>
            <a:r>
              <a:rPr lang="en-GB" sz="1200" dirty="0">
                <a:solidFill>
                  <a:schemeClr val="tx2">
                    <a:lumMod val="75000"/>
                  </a:schemeClr>
                </a:solidFill>
                <a:latin typeface="Cambria" pitchFamily="18" charset="0"/>
              </a:rPr>
              <a:t>Redwood</a:t>
            </a:r>
          </a:p>
          <a:p>
            <a:pPr algn="ctr"/>
            <a:endParaRPr lang="en-GB" sz="1200" dirty="0">
              <a:solidFill>
                <a:schemeClr val="tx2">
                  <a:lumMod val="75000"/>
                </a:schemeClr>
              </a:solidFill>
              <a:latin typeface="Cambria" pitchFamily="18" charset="0"/>
            </a:endParaRPr>
          </a:p>
          <a:p>
            <a:pPr algn="ctr"/>
            <a:r>
              <a:rPr lang="en-GB" sz="1200" b="1" dirty="0">
                <a:solidFill>
                  <a:schemeClr val="tx2">
                    <a:lumMod val="75000"/>
                  </a:schemeClr>
                </a:solidFill>
                <a:latin typeface="Cambria" pitchFamily="18" charset="0"/>
              </a:rPr>
              <a:t>Y4 Classes</a:t>
            </a:r>
          </a:p>
          <a:p>
            <a:pPr algn="ctr"/>
            <a:r>
              <a:rPr lang="en-US" sz="1200" dirty="0">
                <a:solidFill>
                  <a:schemeClr val="tx2">
                    <a:lumMod val="75000"/>
                  </a:schemeClr>
                </a:solidFill>
                <a:latin typeface="Cambria" pitchFamily="18" charset="0"/>
              </a:rPr>
              <a:t>Cedar</a:t>
            </a:r>
            <a:endParaRPr lang="en-GB" sz="1200" dirty="0">
              <a:solidFill>
                <a:schemeClr val="tx2">
                  <a:lumMod val="75000"/>
                </a:schemeClr>
              </a:solidFill>
              <a:latin typeface="Cambria" pitchFamily="18" charset="0"/>
            </a:endParaRPr>
          </a:p>
          <a:p>
            <a:pPr algn="ctr"/>
            <a:r>
              <a:rPr lang="en-GB" sz="1200" dirty="0">
                <a:solidFill>
                  <a:schemeClr val="tx2">
                    <a:lumMod val="75000"/>
                  </a:schemeClr>
                </a:solidFill>
                <a:latin typeface="Cambria" pitchFamily="18" charset="0"/>
              </a:rPr>
              <a:t>Walnut </a:t>
            </a:r>
          </a:p>
        </p:txBody>
      </p:sp>
      <p:sp>
        <p:nvSpPr>
          <p:cNvPr id="48" name="TextBox 47"/>
          <p:cNvSpPr txBox="1"/>
          <p:nvPr/>
        </p:nvSpPr>
        <p:spPr>
          <a:xfrm>
            <a:off x="5070229" y="7172548"/>
            <a:ext cx="1292283" cy="1600438"/>
          </a:xfrm>
          <a:prstGeom prst="rect">
            <a:avLst/>
          </a:prstGeom>
          <a:noFill/>
        </p:spPr>
        <p:txBody>
          <a:bodyPr wrap="square" rtlCol="0">
            <a:spAutoFit/>
          </a:bodyPr>
          <a:lstStyle/>
          <a:p>
            <a:pPr algn="ctr"/>
            <a:r>
              <a:rPr lang="en-GB" sz="1400" b="1" dirty="0">
                <a:solidFill>
                  <a:schemeClr val="tx2">
                    <a:lumMod val="75000"/>
                  </a:schemeClr>
                </a:solidFill>
                <a:latin typeface="Cambria" pitchFamily="18" charset="0"/>
              </a:rPr>
              <a:t>UKS2</a:t>
            </a:r>
          </a:p>
          <a:p>
            <a:pPr algn="ctr"/>
            <a:r>
              <a:rPr lang="en-GB" sz="1200" b="1" dirty="0">
                <a:solidFill>
                  <a:schemeClr val="tx2">
                    <a:lumMod val="75000"/>
                  </a:schemeClr>
                </a:solidFill>
                <a:latin typeface="Cambria" pitchFamily="18" charset="0"/>
              </a:rPr>
              <a:t>Y5 Classes</a:t>
            </a:r>
          </a:p>
          <a:p>
            <a:pPr algn="ctr"/>
            <a:r>
              <a:rPr lang="en-GB" sz="1200" dirty="0">
                <a:solidFill>
                  <a:schemeClr val="tx2">
                    <a:lumMod val="75000"/>
                  </a:schemeClr>
                </a:solidFill>
                <a:latin typeface="Cambria" pitchFamily="18" charset="0"/>
              </a:rPr>
              <a:t>Cypress</a:t>
            </a:r>
          </a:p>
          <a:p>
            <a:pPr algn="ctr"/>
            <a:r>
              <a:rPr lang="en-GB" sz="1200" dirty="0">
                <a:solidFill>
                  <a:schemeClr val="tx2">
                    <a:lumMod val="75000"/>
                  </a:schemeClr>
                </a:solidFill>
                <a:latin typeface="Cambria" pitchFamily="18" charset="0"/>
              </a:rPr>
              <a:t>Sycamore</a:t>
            </a:r>
          </a:p>
          <a:p>
            <a:pPr algn="ctr"/>
            <a:endParaRPr lang="en-GB" sz="1200" dirty="0">
              <a:solidFill>
                <a:schemeClr val="tx2">
                  <a:lumMod val="75000"/>
                </a:schemeClr>
              </a:solidFill>
              <a:latin typeface="Cambria" pitchFamily="18" charset="0"/>
            </a:endParaRPr>
          </a:p>
          <a:p>
            <a:pPr algn="ctr"/>
            <a:r>
              <a:rPr lang="en-GB" sz="1200" b="1" dirty="0">
                <a:solidFill>
                  <a:schemeClr val="tx2">
                    <a:lumMod val="75000"/>
                  </a:schemeClr>
                </a:solidFill>
                <a:latin typeface="Cambria" pitchFamily="18" charset="0"/>
              </a:rPr>
              <a:t>Y6 Classes</a:t>
            </a:r>
          </a:p>
          <a:p>
            <a:pPr algn="ctr"/>
            <a:r>
              <a:rPr lang="en-GB" sz="1200" dirty="0">
                <a:solidFill>
                  <a:schemeClr val="tx2">
                    <a:lumMod val="75000"/>
                  </a:schemeClr>
                </a:solidFill>
                <a:latin typeface="Cambria" pitchFamily="18" charset="0"/>
              </a:rPr>
              <a:t>Eucalyptus</a:t>
            </a:r>
            <a:r>
              <a:rPr lang="en-GB" sz="1100" dirty="0">
                <a:solidFill>
                  <a:schemeClr val="tx2">
                    <a:lumMod val="75000"/>
                  </a:schemeClr>
                </a:solidFill>
                <a:latin typeface="Cambria" pitchFamily="18" charset="0"/>
              </a:rPr>
              <a:t> </a:t>
            </a:r>
          </a:p>
          <a:p>
            <a:pPr algn="ctr"/>
            <a:r>
              <a:rPr lang="en-GB" sz="1200" dirty="0">
                <a:solidFill>
                  <a:schemeClr val="tx2">
                    <a:lumMod val="75000"/>
                  </a:schemeClr>
                </a:solidFill>
                <a:latin typeface="Cambria" pitchFamily="18" charset="0"/>
              </a:rPr>
              <a:t>Acacia</a:t>
            </a:r>
          </a:p>
        </p:txBody>
      </p:sp>
      <p:sp>
        <p:nvSpPr>
          <p:cNvPr id="49" name="Title 3"/>
          <p:cNvSpPr txBox="1">
            <a:spLocks/>
          </p:cNvSpPr>
          <p:nvPr/>
        </p:nvSpPr>
        <p:spPr bwMode="auto">
          <a:xfrm>
            <a:off x="217736" y="6660232"/>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Class</a:t>
            </a:r>
            <a:r>
              <a:rPr lang="en-GB" sz="1800" b="1" dirty="0">
                <a:solidFill>
                  <a:schemeClr val="tx2">
                    <a:lumMod val="75000"/>
                  </a:schemeClr>
                </a:solidFill>
              </a:rPr>
              <a:t> </a:t>
            </a:r>
            <a:r>
              <a:rPr lang="en-GB" sz="1800" b="1" dirty="0">
                <a:solidFill>
                  <a:srgbClr val="0066FF"/>
                </a:solidFill>
              </a:rPr>
              <a:t>Structure</a:t>
            </a:r>
          </a:p>
        </p:txBody>
      </p:sp>
    </p:spTree>
    <p:extLst>
      <p:ext uri="{BB962C8B-B14F-4D97-AF65-F5344CB8AC3E}">
        <p14:creationId xmlns:p14="http://schemas.microsoft.com/office/powerpoint/2010/main" val="333331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289744" y="304378"/>
            <a:ext cx="6235600" cy="395536"/>
          </a:xfrm>
        </p:spPr>
        <p:txBody>
          <a:bodyPr/>
          <a:lstStyle/>
          <a:p>
            <a:pPr eaLnBrk="1" hangingPunct="1"/>
            <a:r>
              <a:rPr lang="en-GB" sz="1800" b="1" dirty="0">
                <a:solidFill>
                  <a:srgbClr val="0066FF"/>
                </a:solidFill>
              </a:rPr>
              <a:t>Learning at The Willows </a:t>
            </a: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1100" dirty="0">
              <a:solidFill>
                <a:srgbClr val="0066FF"/>
              </a:solidFill>
            </a:endParaRPr>
          </a:p>
          <a:p>
            <a:pPr marL="0" indent="0" eaLnBrk="1" hangingPunct="1">
              <a:lnSpc>
                <a:spcPct val="110000"/>
              </a:lnSpc>
              <a:spcBef>
                <a:spcPct val="0"/>
              </a:spcBef>
              <a:buFont typeface="Arial" charset="0"/>
              <a:buNone/>
            </a:pPr>
            <a:endParaRPr lang="en-GB" sz="1800" dirty="0">
              <a:solidFill>
                <a:srgbClr val="0066FF"/>
              </a:solidFill>
            </a:endParaRPr>
          </a:p>
        </p:txBody>
      </p:sp>
      <p:sp>
        <p:nvSpPr>
          <p:cNvPr id="2" name="Slide Number Placeholder 1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DC1FFA33-4DF1-4178-82DC-955FEBC9B4E0}" type="slidenum">
              <a:rPr lang="en-GB" sz="1000">
                <a:solidFill>
                  <a:srgbClr val="0066FF"/>
                </a:solidFill>
              </a:rPr>
              <a:pPr algn="ctr" fontAlgn="base">
                <a:spcBef>
                  <a:spcPct val="0"/>
                </a:spcBef>
                <a:spcAft>
                  <a:spcPct val="0"/>
                </a:spcAft>
                <a:defRPr/>
              </a:pPr>
              <a:t>7</a:t>
            </a:fld>
            <a:endParaRPr lang="en-GB" sz="1000" dirty="0">
              <a:solidFill>
                <a:srgbClr val="0066FF"/>
              </a:solidFill>
            </a:endParaRPr>
          </a:p>
        </p:txBody>
      </p:sp>
      <p:sp>
        <p:nvSpPr>
          <p:cNvPr id="17421" name="Text Box 14"/>
          <p:cNvSpPr txBox="1">
            <a:spLocks noChangeArrowheads="1"/>
          </p:cNvSpPr>
          <p:nvPr/>
        </p:nvSpPr>
        <p:spPr bwMode="auto">
          <a:xfrm>
            <a:off x="4116963" y="6516812"/>
            <a:ext cx="1027113" cy="366712"/>
          </a:xfrm>
          <a:prstGeom prst="rect">
            <a:avLst/>
          </a:prstGeom>
          <a:noFill/>
          <a:ln w="9525">
            <a:noFill/>
            <a:miter lim="800000"/>
            <a:headEnd/>
            <a:tailEnd/>
          </a:ln>
        </p:spPr>
        <p:txBody>
          <a:bodyPr>
            <a:spAutoFit/>
          </a:bodyPr>
          <a:lstStyle/>
          <a:p>
            <a:endParaRPr lang="en-GB"/>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4" name="Rounded Rectangle 3"/>
          <p:cNvSpPr/>
          <p:nvPr/>
        </p:nvSpPr>
        <p:spPr>
          <a:xfrm>
            <a:off x="155575" y="971600"/>
            <a:ext cx="6479851" cy="7848872"/>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
          <p:cNvPicPr>
            <a:picLocks noChangeAspect="1" noChangeArrowheads="1"/>
          </p:cNvPicPr>
          <p:nvPr/>
        </p:nvPicPr>
        <p:blipFill>
          <a:blip r:embed="rId3"/>
          <a:srcRect/>
          <a:stretch>
            <a:fillRect/>
          </a:stretch>
        </p:blipFill>
        <p:spPr bwMode="auto">
          <a:xfrm>
            <a:off x="5921665" y="231416"/>
            <a:ext cx="603677" cy="541461"/>
          </a:xfrm>
          <a:prstGeom prst="rect">
            <a:avLst/>
          </a:prstGeom>
          <a:noFill/>
          <a:ln w="9525">
            <a:noFill/>
            <a:miter lim="800000"/>
            <a:headEnd/>
            <a:tailEnd/>
          </a:ln>
        </p:spPr>
      </p:pic>
      <p:sp>
        <p:nvSpPr>
          <p:cNvPr id="20" name="Rounded Rectangle 19"/>
          <p:cNvSpPr/>
          <p:nvPr/>
        </p:nvSpPr>
        <p:spPr>
          <a:xfrm>
            <a:off x="188640" y="17671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
          <p:cNvSpPr>
            <a:spLocks noGrp="1"/>
          </p:cNvSpPr>
          <p:nvPr>
            <p:ph sz="half" idx="1"/>
          </p:nvPr>
        </p:nvSpPr>
        <p:spPr>
          <a:xfrm>
            <a:off x="188640" y="1187624"/>
            <a:ext cx="6408712" cy="7416824"/>
          </a:xfrm>
        </p:spPr>
        <p:txBody>
          <a:bodyPr/>
          <a:lstStyle/>
          <a:p>
            <a:pPr marL="0" lvl="0" indent="0" eaLnBrk="1" hangingPunct="1">
              <a:spcBef>
                <a:spcPct val="0"/>
              </a:spcBef>
              <a:buNone/>
            </a:pPr>
            <a:r>
              <a:rPr lang="en-GB" sz="1300" dirty="0">
                <a:solidFill>
                  <a:schemeClr val="tx2">
                    <a:lumMod val="75000"/>
                  </a:schemeClr>
                </a:solidFill>
                <a:latin typeface="Cambria" pitchFamily="18" charset="0"/>
              </a:rPr>
              <a:t>At our school we strive to ensure that pupils not only become great learners but also responsible and active citizens. </a:t>
            </a:r>
          </a:p>
          <a:p>
            <a:pPr marL="0" lvl="0" indent="0" eaLnBrk="1" hangingPunct="1">
              <a:spcBef>
                <a:spcPct val="0"/>
              </a:spcBef>
              <a:buNone/>
            </a:pPr>
            <a:endParaRPr lang="en-GB" sz="1300" dirty="0">
              <a:solidFill>
                <a:schemeClr val="tx2">
                  <a:lumMod val="75000"/>
                </a:schemeClr>
              </a:solidFill>
              <a:latin typeface="Cambria" pitchFamily="18" charset="0"/>
            </a:endParaRPr>
          </a:p>
          <a:p>
            <a:pPr marL="0" lvl="0" indent="0" eaLnBrk="1" hangingPunct="1">
              <a:spcBef>
                <a:spcPct val="0"/>
              </a:spcBef>
              <a:buNone/>
            </a:pPr>
            <a:r>
              <a:rPr lang="en-GB" sz="1300" dirty="0">
                <a:solidFill>
                  <a:schemeClr val="tx2">
                    <a:lumMod val="75000"/>
                  </a:schemeClr>
                </a:solidFill>
                <a:latin typeface="Cambria" pitchFamily="18" charset="0"/>
              </a:rPr>
              <a:t>Children are taught that learning is a journey and that there are steps that we can all take to understand our own learning in order to make progress on that journey. In the Early Years Foundation Stage, children are introduced to learning buddies who each display a characteristic of learning. Cliff the Concentrating Chameleon, for example, works hard to sustain his thinking whilst Marty the magic mole has a creative flair and approaches challenges in different ways. </a:t>
            </a:r>
          </a:p>
          <a:p>
            <a:pPr marL="0" lvl="0" indent="0" eaLnBrk="1" hangingPunct="1">
              <a:spcBef>
                <a:spcPct val="0"/>
              </a:spcBef>
              <a:buNone/>
            </a:pPr>
            <a:endParaRPr lang="en-GB" sz="1300" dirty="0">
              <a:solidFill>
                <a:schemeClr val="tx2">
                  <a:lumMod val="75000"/>
                </a:schemeClr>
              </a:solidFill>
              <a:latin typeface="Cambria" pitchFamily="18" charset="0"/>
            </a:endParaRPr>
          </a:p>
          <a:p>
            <a:pPr marL="0" lvl="0" indent="0" eaLnBrk="1" hangingPunct="1">
              <a:spcBef>
                <a:spcPct val="0"/>
              </a:spcBef>
              <a:buNone/>
            </a:pPr>
            <a:r>
              <a:rPr lang="en-GB" sz="1300" dirty="0">
                <a:solidFill>
                  <a:schemeClr val="tx2">
                    <a:lumMod val="75000"/>
                  </a:schemeClr>
                </a:solidFill>
                <a:latin typeface="Cambria" pitchFamily="18" charset="0"/>
              </a:rPr>
              <a:t>From Year 1 to 6 pupils are taught about ‘The Learning</a:t>
            </a:r>
          </a:p>
          <a:p>
            <a:pPr marL="0" lvl="0" indent="0" eaLnBrk="1" hangingPunct="1">
              <a:spcBef>
                <a:spcPct val="0"/>
              </a:spcBef>
              <a:buNone/>
            </a:pPr>
            <a:r>
              <a:rPr lang="en-GB" sz="1300" dirty="0">
                <a:solidFill>
                  <a:schemeClr val="tx2">
                    <a:lumMod val="75000"/>
                  </a:schemeClr>
                </a:solidFill>
                <a:latin typeface="Cambria" pitchFamily="18" charset="0"/>
              </a:rPr>
              <a:t>Pit’. The pit represents the difficulties we encounter </a:t>
            </a:r>
          </a:p>
          <a:p>
            <a:pPr marL="0" lvl="0" indent="0" eaLnBrk="1" hangingPunct="1">
              <a:spcBef>
                <a:spcPct val="0"/>
              </a:spcBef>
              <a:buNone/>
            </a:pPr>
            <a:r>
              <a:rPr lang="en-GB" sz="1300" dirty="0">
                <a:solidFill>
                  <a:schemeClr val="tx2">
                    <a:lumMod val="75000"/>
                  </a:schemeClr>
                </a:solidFill>
                <a:latin typeface="Cambria" pitchFamily="18" charset="0"/>
              </a:rPr>
              <a:t>on our learning journey and is talked about in terms of</a:t>
            </a:r>
          </a:p>
          <a:p>
            <a:pPr marL="0" lvl="0" indent="0" eaLnBrk="1" hangingPunct="1">
              <a:spcBef>
                <a:spcPct val="0"/>
              </a:spcBef>
              <a:buNone/>
            </a:pPr>
            <a:r>
              <a:rPr lang="en-GB" sz="1300" dirty="0">
                <a:solidFill>
                  <a:schemeClr val="tx2">
                    <a:lumMod val="75000"/>
                  </a:schemeClr>
                </a:solidFill>
                <a:latin typeface="Cambria" pitchFamily="18" charset="0"/>
              </a:rPr>
              <a:t>how we feel and what we might be faced with at </a:t>
            </a:r>
          </a:p>
          <a:p>
            <a:pPr marL="0" lvl="0" indent="0" eaLnBrk="1" hangingPunct="1">
              <a:spcBef>
                <a:spcPct val="0"/>
              </a:spcBef>
              <a:buNone/>
            </a:pPr>
            <a:r>
              <a:rPr lang="en-GB" sz="1300" dirty="0">
                <a:solidFill>
                  <a:schemeClr val="tx2">
                    <a:lumMod val="75000"/>
                  </a:schemeClr>
                </a:solidFill>
                <a:latin typeface="Cambria" pitchFamily="18" charset="0"/>
              </a:rPr>
              <a:t>different stages of learning. Often during learning we </a:t>
            </a:r>
          </a:p>
          <a:p>
            <a:pPr marL="0" lvl="0" indent="0" eaLnBrk="1" hangingPunct="1">
              <a:spcBef>
                <a:spcPct val="0"/>
              </a:spcBef>
              <a:buNone/>
            </a:pPr>
            <a:r>
              <a:rPr lang="en-GB" sz="1300" dirty="0">
                <a:solidFill>
                  <a:schemeClr val="tx2">
                    <a:lumMod val="75000"/>
                  </a:schemeClr>
                </a:solidFill>
                <a:latin typeface="Cambria" pitchFamily="18" charset="0"/>
              </a:rPr>
              <a:t>all go through a stage of struggling and this is what we </a:t>
            </a:r>
          </a:p>
          <a:p>
            <a:pPr marL="0" lvl="0" indent="0" eaLnBrk="1" hangingPunct="1">
              <a:spcBef>
                <a:spcPct val="0"/>
              </a:spcBef>
              <a:buNone/>
            </a:pPr>
            <a:r>
              <a:rPr lang="en-GB" sz="1300" dirty="0">
                <a:solidFill>
                  <a:schemeClr val="tx2">
                    <a:lumMod val="75000"/>
                  </a:schemeClr>
                </a:solidFill>
                <a:latin typeface="Cambria" pitchFamily="18" charset="0"/>
              </a:rPr>
              <a:t>call, ‘being in the pit’. Through perseverance, </a:t>
            </a:r>
          </a:p>
          <a:p>
            <a:pPr marL="0" lvl="0" indent="0" eaLnBrk="1" hangingPunct="1">
              <a:spcBef>
                <a:spcPct val="0"/>
              </a:spcBef>
              <a:buNone/>
            </a:pPr>
            <a:r>
              <a:rPr lang="en-GB" sz="1300" dirty="0">
                <a:solidFill>
                  <a:schemeClr val="tx2">
                    <a:lumMod val="75000"/>
                  </a:schemeClr>
                </a:solidFill>
                <a:latin typeface="Cambria" pitchFamily="18" charset="0"/>
              </a:rPr>
              <a:t>overcoming mistakes and facing challenges </a:t>
            </a:r>
          </a:p>
          <a:p>
            <a:pPr marL="0" lvl="0" indent="0" eaLnBrk="1" hangingPunct="1">
              <a:spcBef>
                <a:spcPct val="0"/>
              </a:spcBef>
              <a:buNone/>
            </a:pPr>
            <a:r>
              <a:rPr lang="en-GB" sz="1300" dirty="0">
                <a:solidFill>
                  <a:schemeClr val="tx2">
                    <a:lumMod val="75000"/>
                  </a:schemeClr>
                </a:solidFill>
                <a:latin typeface="Cambria" pitchFamily="18" charset="0"/>
              </a:rPr>
              <a:t>and misconceptions we are able to climb out of the pit</a:t>
            </a:r>
          </a:p>
          <a:p>
            <a:pPr marL="0" lvl="0" indent="0" eaLnBrk="1" hangingPunct="1">
              <a:spcBef>
                <a:spcPct val="0"/>
              </a:spcBef>
              <a:buNone/>
            </a:pPr>
            <a:r>
              <a:rPr lang="en-GB" sz="1300" dirty="0">
                <a:solidFill>
                  <a:schemeClr val="tx2">
                    <a:lumMod val="75000"/>
                  </a:schemeClr>
                </a:solidFill>
                <a:latin typeface="Cambria" pitchFamily="18" charset="0"/>
              </a:rPr>
              <a:t>and feel proud of achieving new learning! </a:t>
            </a:r>
          </a:p>
          <a:p>
            <a:pPr marL="0" lvl="0" indent="0" eaLnBrk="1" hangingPunct="1">
              <a:spcBef>
                <a:spcPct val="0"/>
              </a:spcBef>
              <a:buNone/>
            </a:pPr>
            <a:endParaRPr lang="en-GB" sz="1300" dirty="0">
              <a:solidFill>
                <a:schemeClr val="tx2">
                  <a:lumMod val="75000"/>
                </a:schemeClr>
              </a:solidFill>
              <a:latin typeface="Cambria" pitchFamily="18" charset="0"/>
            </a:endParaRPr>
          </a:p>
          <a:p>
            <a:pPr marL="0" lvl="0" indent="0" eaLnBrk="1" hangingPunct="1">
              <a:spcBef>
                <a:spcPct val="0"/>
              </a:spcBef>
              <a:buNone/>
            </a:pPr>
            <a:r>
              <a:rPr lang="en-GB" sz="1300" dirty="0">
                <a:solidFill>
                  <a:schemeClr val="tx2">
                    <a:lumMod val="75000"/>
                  </a:schemeClr>
                </a:solidFill>
                <a:latin typeface="Cambria" pitchFamily="18" charset="0"/>
              </a:rPr>
              <a:t>Alongside the learning pit we have adopted the 5Bs strategy to help all pupils take a greater degree of responsibility in their own learning. The 5Bs give children strategies to help themselves and ways to access support when they are stuck or in the pit. </a:t>
            </a:r>
          </a:p>
          <a:p>
            <a:pPr marL="0" lvl="0" indent="0" eaLnBrk="1" hangingPunct="1">
              <a:spcBef>
                <a:spcPct val="0"/>
              </a:spcBef>
              <a:buNone/>
            </a:pPr>
            <a:endParaRPr lang="en-GB" sz="1300" dirty="0">
              <a:solidFill>
                <a:schemeClr val="tx2">
                  <a:lumMod val="75000"/>
                </a:schemeClr>
              </a:solidFill>
              <a:latin typeface="Cambria" pitchFamily="18" charset="0"/>
            </a:endParaRPr>
          </a:p>
          <a:p>
            <a:pPr marL="0" lvl="0" indent="0" eaLnBrk="1" hangingPunct="1">
              <a:spcBef>
                <a:spcPct val="0"/>
              </a:spcBef>
              <a:buNone/>
            </a:pPr>
            <a:r>
              <a:rPr lang="en-GB" sz="1300" b="1" dirty="0">
                <a:solidFill>
                  <a:schemeClr val="tx2">
                    <a:lumMod val="75000"/>
                  </a:schemeClr>
                </a:solidFill>
                <a:latin typeface="Cambria" pitchFamily="18" charset="0"/>
              </a:rPr>
              <a:t>The 5Bs are: </a:t>
            </a:r>
          </a:p>
          <a:p>
            <a:pPr>
              <a:buFont typeface="Arial" charset="0"/>
              <a:buNone/>
            </a:pPr>
            <a:endParaRPr lang="en-GB" sz="600" dirty="0">
              <a:solidFill>
                <a:srgbClr val="0066FF"/>
              </a:solidFill>
              <a:latin typeface="Cambria" pitchFamily="18" charset="0"/>
            </a:endParaRPr>
          </a:p>
          <a:p>
            <a:pPr>
              <a:buFont typeface="Arial" charset="0"/>
              <a:buNone/>
            </a:pPr>
            <a:endParaRPr lang="en-GB" sz="600" dirty="0">
              <a:solidFill>
                <a:srgbClr val="0066FF"/>
              </a:solidFill>
              <a:latin typeface="Cambria"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2" y="7511765"/>
            <a:ext cx="1412776" cy="1020675"/>
          </a:xfrm>
          <a:prstGeom prst="rect">
            <a:avLst/>
          </a:prstGeom>
          <a:ln w="25400" cmpd="sng">
            <a:solidFill>
              <a:schemeClr val="tx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5047" y="6372200"/>
            <a:ext cx="1440160" cy="1028685"/>
          </a:xfrm>
          <a:prstGeom prst="rect">
            <a:avLst/>
          </a:prstGeom>
          <a:ln w="25400" cmpd="sng">
            <a:solidFill>
              <a:schemeClr val="tx1"/>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2179" y="7470671"/>
            <a:ext cx="1484784" cy="1061769"/>
          </a:xfrm>
          <a:prstGeom prst="rect">
            <a:avLst/>
          </a:prstGeom>
          <a:ln w="25400" cmpd="sng">
            <a:solidFill>
              <a:schemeClr val="tx1"/>
            </a:solidFill>
          </a:ln>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8127" y="6351882"/>
            <a:ext cx="1484784" cy="1063283"/>
          </a:xfrm>
          <a:prstGeom prst="rect">
            <a:avLst/>
          </a:prstGeom>
          <a:ln w="25400" cmpd="sng">
            <a:solidFill>
              <a:schemeClr val="tx1"/>
            </a:solidFill>
          </a:ln>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2172" y="7472866"/>
            <a:ext cx="1422019" cy="1020675"/>
          </a:xfrm>
          <a:prstGeom prst="rect">
            <a:avLst/>
          </a:prstGeom>
          <a:ln w="25400" cmpd="sng">
            <a:solidFill>
              <a:schemeClr val="tx1"/>
            </a:solidFill>
          </a:ln>
        </p:spPr>
      </p:pic>
      <p:pic>
        <p:nvPicPr>
          <p:cNvPr id="102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65"/>
          <a:stretch/>
        </p:blipFill>
        <p:spPr bwMode="auto">
          <a:xfrm>
            <a:off x="4219300" y="3289683"/>
            <a:ext cx="2307221" cy="164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937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
          <p:cNvSpPr>
            <a:spLocks noGrp="1"/>
          </p:cNvSpPr>
          <p:nvPr>
            <p:ph sz="half" idx="1"/>
          </p:nvPr>
        </p:nvSpPr>
        <p:spPr>
          <a:xfrm>
            <a:off x="307975" y="1229856"/>
            <a:ext cx="3985121" cy="7679988"/>
          </a:xfrm>
        </p:spPr>
        <p:txBody>
          <a:bodyPr/>
          <a:lstStyle/>
          <a:p>
            <a:pPr>
              <a:buFont typeface="Arial" charset="0"/>
              <a:buNone/>
            </a:pPr>
            <a:endParaRPr lang="en-GB" sz="600" dirty="0">
              <a:solidFill>
                <a:srgbClr val="0066FF"/>
              </a:solidFill>
              <a:latin typeface="Cambria" pitchFamily="18" charset="0"/>
            </a:endParaRPr>
          </a:p>
          <a:p>
            <a:pPr>
              <a:buFont typeface="Arial" charset="0"/>
              <a:buNone/>
            </a:pPr>
            <a:endParaRPr lang="en-GB" sz="600"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900" dirty="0">
              <a:solidFill>
                <a:srgbClr val="0066FF"/>
              </a:solidFill>
              <a:latin typeface="Cambria" pitchFamily="18" charset="0"/>
            </a:endParaRPr>
          </a:p>
          <a:p>
            <a:pPr marL="0" indent="0" eaLnBrk="1" hangingPunct="1">
              <a:lnSpc>
                <a:spcPct val="110000"/>
              </a:lnSpc>
              <a:spcBef>
                <a:spcPct val="0"/>
              </a:spcBef>
              <a:buFont typeface="Arial" charset="0"/>
              <a:buNone/>
            </a:pPr>
            <a:endParaRPr lang="en-GB" sz="1200" dirty="0">
              <a:solidFill>
                <a:srgbClr val="0066FF"/>
              </a:solidFill>
              <a:latin typeface="Cambria" pitchFamily="18" charset="0"/>
            </a:endParaRPr>
          </a:p>
        </p:txBody>
      </p:sp>
      <p:sp>
        <p:nvSpPr>
          <p:cNvPr id="17421" name="Text Box 14"/>
          <p:cNvSpPr txBox="1">
            <a:spLocks noChangeArrowheads="1"/>
          </p:cNvSpPr>
          <p:nvPr/>
        </p:nvSpPr>
        <p:spPr bwMode="auto">
          <a:xfrm>
            <a:off x="3924300" y="7844229"/>
            <a:ext cx="1027113" cy="276999"/>
          </a:xfrm>
          <a:prstGeom prst="rect">
            <a:avLst/>
          </a:prstGeom>
          <a:noFill/>
          <a:ln w="9525">
            <a:noFill/>
            <a:miter lim="800000"/>
            <a:headEnd/>
            <a:tailEnd/>
          </a:ln>
        </p:spPr>
        <p:txBody>
          <a:bodyPr>
            <a:spAutoFit/>
          </a:bodyPr>
          <a:lstStyle/>
          <a:p>
            <a:endParaRPr lang="en-GB" sz="1200">
              <a:latin typeface="Cambria" pitchFamily="18" charset="0"/>
            </a:endParaRPr>
          </a:p>
        </p:txBody>
      </p:sp>
      <p:sp>
        <p:nvSpPr>
          <p:cNvPr id="17422" name="AutoShape 15"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3" name="AutoShape 17"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4" name="AutoShape 19"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5" name="AutoShape 21"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6" name="AutoShape 23"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7" name="AutoShape 25"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8" name="AutoShape 27"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4" name="Rounded Rectangle 3"/>
          <p:cNvSpPr/>
          <p:nvPr/>
        </p:nvSpPr>
        <p:spPr>
          <a:xfrm>
            <a:off x="116632" y="823883"/>
            <a:ext cx="6624511" cy="3672408"/>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10" name="Rounded Rectangle 9"/>
          <p:cNvSpPr/>
          <p:nvPr/>
        </p:nvSpPr>
        <p:spPr>
          <a:xfrm>
            <a:off x="188640" y="899591"/>
            <a:ext cx="6448300" cy="3528393"/>
          </a:xfrm>
          <a:prstGeom prst="roundRect">
            <a:avLst>
              <a:gd name="adj" fmla="val 114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37939" y="1043608"/>
            <a:ext cx="6187403" cy="2354491"/>
          </a:xfrm>
          <a:prstGeom prst="rect">
            <a:avLst/>
          </a:prstGeom>
          <a:noFill/>
        </p:spPr>
        <p:txBody>
          <a:bodyPr wrap="square" rtlCol="0">
            <a:spAutoFit/>
          </a:bodyPr>
          <a:lstStyle/>
          <a:p>
            <a:r>
              <a:rPr lang="en-GB" sz="1050" dirty="0">
                <a:latin typeface="Cambria" pitchFamily="18" charset="0"/>
              </a:rPr>
              <a:t>All pupils at The Willows have the right to access broad, balanced and challenging learning opportunities and as such all pupils are included in all aspects of school life.</a:t>
            </a:r>
          </a:p>
          <a:p>
            <a:endParaRPr lang="en-GB" sz="1050" dirty="0">
              <a:latin typeface="Cambria" pitchFamily="18" charset="0"/>
            </a:endParaRPr>
          </a:p>
          <a:p>
            <a:r>
              <a:rPr lang="en-GB" sz="1050" dirty="0">
                <a:latin typeface="Cambria" pitchFamily="18" charset="0"/>
              </a:rPr>
              <a:t>At some point during their time at The Willows any child could have a special educational need whether it is temporary or more permanent.  The term Special Educational Need refers to a wide range of learning, social and emotional or physical difficulties that may have an impact on the child’s learning ability or ability to access the curriculum.</a:t>
            </a:r>
          </a:p>
          <a:p>
            <a:endParaRPr lang="en-GB" sz="1050" dirty="0">
              <a:latin typeface="Cambria" pitchFamily="18" charset="0"/>
            </a:endParaRPr>
          </a:p>
          <a:p>
            <a:r>
              <a:rPr lang="en-GB" sz="1050" dirty="0">
                <a:latin typeface="Cambria" pitchFamily="18" charset="0"/>
              </a:rPr>
              <a:t>We keep a Special Educational Needs and Disabilities (SEND) register of children who need support which is ‘additional to and different from’ the majority of pupils in school. Children on the SEND register may have a Success and Achievement Plan (SAP) with personalised targets.</a:t>
            </a:r>
          </a:p>
          <a:p>
            <a:endParaRPr lang="en-GB" sz="1050" dirty="0">
              <a:latin typeface="Cambria" pitchFamily="18" charset="0"/>
            </a:endParaRPr>
          </a:p>
          <a:p>
            <a:r>
              <a:rPr lang="en-GB" sz="1050" b="1" dirty="0">
                <a:latin typeface="Cambria" pitchFamily="18" charset="0"/>
              </a:rPr>
              <a:t>You can find out more about our SEND provision by reading our ‘Local Offer’. This can be found on our website </a:t>
            </a:r>
            <a:r>
              <a:rPr lang="en-GB" sz="1050" b="1" dirty="0">
                <a:solidFill>
                  <a:srgbClr val="0066FF"/>
                </a:solidFill>
                <a:latin typeface="Cambria" pitchFamily="18" charset="0"/>
              </a:rPr>
              <a:t>www.thewillowsprimary.org</a:t>
            </a:r>
          </a:p>
        </p:txBody>
      </p:sp>
      <p:sp>
        <p:nvSpPr>
          <p:cNvPr id="23" name="Rounded Rectangle 22"/>
          <p:cNvSpPr/>
          <p:nvPr/>
        </p:nvSpPr>
        <p:spPr>
          <a:xfrm>
            <a:off x="179187" y="5796136"/>
            <a:ext cx="2505686" cy="32403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272345" y="5917500"/>
            <a:ext cx="2412527" cy="2816156"/>
          </a:xfrm>
          <a:prstGeom prst="rect">
            <a:avLst/>
          </a:prstGeom>
          <a:noFill/>
        </p:spPr>
        <p:txBody>
          <a:bodyPr wrap="square" rtlCol="0">
            <a:spAutoFit/>
          </a:bodyPr>
          <a:lstStyle/>
          <a:p>
            <a:r>
              <a:rPr lang="en-GB" sz="1100" b="1" dirty="0">
                <a:latin typeface="Cambria" pitchFamily="18" charset="0"/>
              </a:rPr>
              <a:t>Our school rules have been created with our children and aim to ensure children become good citizens and good learners. </a:t>
            </a:r>
          </a:p>
          <a:p>
            <a:endParaRPr lang="en-GB" sz="1200" dirty="0">
              <a:latin typeface="Cambria" pitchFamily="18" charset="0"/>
            </a:endParaRPr>
          </a:p>
          <a:p>
            <a:r>
              <a:rPr lang="en-GB" sz="1100" dirty="0">
                <a:latin typeface="Cambria" pitchFamily="18" charset="0"/>
              </a:rPr>
              <a:t>At the Willows we will:</a:t>
            </a:r>
          </a:p>
          <a:p>
            <a:pPr marL="171450" indent="-171450">
              <a:buFont typeface="Arial" pitchFamily="34" charset="0"/>
              <a:buChar char="•"/>
            </a:pPr>
            <a:r>
              <a:rPr lang="en-GB" sz="1100" dirty="0">
                <a:latin typeface="Cambria" pitchFamily="18" charset="0"/>
              </a:rPr>
              <a:t> Be Kind</a:t>
            </a:r>
          </a:p>
          <a:p>
            <a:pPr marL="171450" indent="-171450">
              <a:buFont typeface="Arial" pitchFamily="34" charset="0"/>
              <a:buChar char="•"/>
            </a:pPr>
            <a:r>
              <a:rPr lang="en-GB" sz="1100" dirty="0">
                <a:latin typeface="Cambria" pitchFamily="18" charset="0"/>
              </a:rPr>
              <a:t> Be Respectful and Honest</a:t>
            </a:r>
          </a:p>
          <a:p>
            <a:pPr marL="171450" indent="-171450">
              <a:buFont typeface="Arial" pitchFamily="34" charset="0"/>
              <a:buChar char="•"/>
            </a:pPr>
            <a:r>
              <a:rPr lang="en-GB" sz="1100" dirty="0">
                <a:latin typeface="Cambria" pitchFamily="18" charset="0"/>
              </a:rPr>
              <a:t> Be Polite</a:t>
            </a:r>
          </a:p>
          <a:p>
            <a:pPr marL="171450" indent="-171450">
              <a:buFont typeface="Arial" pitchFamily="34" charset="0"/>
              <a:buChar char="•"/>
            </a:pPr>
            <a:r>
              <a:rPr lang="en-GB" sz="1100" dirty="0">
                <a:latin typeface="Cambria" pitchFamily="18" charset="0"/>
              </a:rPr>
              <a:t> Be Safe</a:t>
            </a:r>
          </a:p>
          <a:p>
            <a:r>
              <a:rPr lang="en-GB" sz="1100" dirty="0">
                <a:latin typeface="Cambria" pitchFamily="18" charset="0"/>
              </a:rPr>
              <a:t>  </a:t>
            </a:r>
          </a:p>
          <a:p>
            <a:r>
              <a:rPr lang="en-GB" sz="1100" dirty="0">
                <a:latin typeface="Cambria" pitchFamily="18" charset="0"/>
              </a:rPr>
              <a:t>In our learning we will:</a:t>
            </a:r>
          </a:p>
          <a:p>
            <a:pPr marL="171450" indent="-171450">
              <a:buFont typeface="Arial" pitchFamily="34" charset="0"/>
              <a:buChar char="•"/>
            </a:pPr>
            <a:r>
              <a:rPr lang="en-GB" sz="1100" dirty="0">
                <a:latin typeface="Cambria" pitchFamily="18" charset="0"/>
              </a:rPr>
              <a:t>Persevere</a:t>
            </a:r>
          </a:p>
          <a:p>
            <a:pPr marL="171450" indent="-171450">
              <a:buFont typeface="Arial" pitchFamily="34" charset="0"/>
              <a:buChar char="•"/>
            </a:pPr>
            <a:r>
              <a:rPr lang="en-GB" sz="1100" dirty="0">
                <a:latin typeface="Cambria" pitchFamily="18" charset="0"/>
              </a:rPr>
              <a:t>Do our best</a:t>
            </a:r>
          </a:p>
          <a:p>
            <a:pPr marL="171450" indent="-171450">
              <a:buFont typeface="Arial" pitchFamily="34" charset="0"/>
              <a:buChar char="•"/>
            </a:pPr>
            <a:r>
              <a:rPr lang="en-GB" sz="1100" dirty="0">
                <a:latin typeface="Cambria" pitchFamily="18" charset="0"/>
              </a:rPr>
              <a:t>Support each other to learn</a:t>
            </a:r>
          </a:p>
          <a:p>
            <a:pPr marL="171450" indent="-171450">
              <a:buFont typeface="Arial" pitchFamily="34" charset="0"/>
              <a:buChar char="•"/>
            </a:pPr>
            <a:r>
              <a:rPr lang="en-GB" sz="1100" dirty="0">
                <a:latin typeface="Cambria" pitchFamily="18" charset="0"/>
              </a:rPr>
              <a:t>Allow the teachers to teach</a:t>
            </a:r>
          </a:p>
        </p:txBody>
      </p:sp>
      <p:sp>
        <p:nvSpPr>
          <p:cNvPr id="25" name="Title 3"/>
          <p:cNvSpPr txBox="1">
            <a:spLocks/>
          </p:cNvSpPr>
          <p:nvPr/>
        </p:nvSpPr>
        <p:spPr bwMode="auto">
          <a:xfrm>
            <a:off x="209027" y="4283968"/>
            <a:ext cx="531812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GB" sz="1800" b="1" dirty="0">
                <a:solidFill>
                  <a:srgbClr val="0066FF"/>
                </a:solidFill>
              </a:rPr>
              <a:t>Behaviour – Rewards &amp; Sanctions</a:t>
            </a:r>
          </a:p>
        </p:txBody>
      </p:sp>
      <p:sp>
        <p:nvSpPr>
          <p:cNvPr id="6" name="Rounded Rectangle 5"/>
          <p:cNvSpPr/>
          <p:nvPr/>
        </p:nvSpPr>
        <p:spPr>
          <a:xfrm>
            <a:off x="2900509" y="5796136"/>
            <a:ext cx="3736431" cy="8993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931082" y="5796136"/>
            <a:ext cx="3527984" cy="600164"/>
          </a:xfrm>
          <a:prstGeom prst="rect">
            <a:avLst/>
          </a:prstGeom>
          <a:noFill/>
        </p:spPr>
        <p:txBody>
          <a:bodyPr wrap="square" rtlCol="0">
            <a:spAutoFit/>
          </a:bodyPr>
          <a:lstStyle/>
          <a:p>
            <a:r>
              <a:rPr lang="en-GB" sz="1100" dirty="0">
                <a:latin typeface="Cambria" pitchFamily="18" charset="0"/>
              </a:rPr>
              <a:t>Where behaviour and learning is good or outstanding, rewards are given. Rewards vary from verbal praise to house points, praise certificates to displaying of work.   </a:t>
            </a:r>
          </a:p>
        </p:txBody>
      </p:sp>
      <p:sp>
        <p:nvSpPr>
          <p:cNvPr id="7" name="AutoShape 4" descr="Image result for tick clipart"/>
          <p:cNvSpPr>
            <a:spLocks noChangeAspect="1" noChangeArrowheads="1"/>
          </p:cNvSpPr>
          <p:nvPr/>
        </p:nvSpPr>
        <p:spPr bwMode="auto">
          <a:xfrm>
            <a:off x="155575" y="-21647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258" y="7863065"/>
            <a:ext cx="497598" cy="51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Box 14"/>
          <p:cNvSpPr txBox="1">
            <a:spLocks noChangeArrowheads="1"/>
          </p:cNvSpPr>
          <p:nvPr/>
        </p:nvSpPr>
        <p:spPr bwMode="auto">
          <a:xfrm>
            <a:off x="4076700" y="7996629"/>
            <a:ext cx="1027113" cy="276999"/>
          </a:xfrm>
          <a:prstGeom prst="rect">
            <a:avLst/>
          </a:prstGeom>
          <a:noFill/>
          <a:ln w="9525">
            <a:noFill/>
            <a:miter lim="800000"/>
            <a:headEnd/>
            <a:tailEnd/>
          </a:ln>
        </p:spPr>
        <p:txBody>
          <a:bodyPr>
            <a:spAutoFit/>
          </a:bodyPr>
          <a:lstStyle/>
          <a:p>
            <a:endParaRPr lang="en-GB" sz="1200">
              <a:latin typeface="Cambria" pitchFamily="18" charset="0"/>
            </a:endParaRPr>
          </a:p>
        </p:txBody>
      </p:sp>
      <p:sp>
        <p:nvSpPr>
          <p:cNvPr id="36" name="Rounded Rectangle 35"/>
          <p:cNvSpPr/>
          <p:nvPr/>
        </p:nvSpPr>
        <p:spPr>
          <a:xfrm>
            <a:off x="2868089" y="6836082"/>
            <a:ext cx="3768851" cy="22004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2898661" y="6911677"/>
            <a:ext cx="3738279" cy="1492716"/>
          </a:xfrm>
          <a:prstGeom prst="rect">
            <a:avLst/>
          </a:prstGeom>
          <a:noFill/>
        </p:spPr>
        <p:txBody>
          <a:bodyPr wrap="square" rtlCol="0">
            <a:spAutoFit/>
          </a:bodyPr>
          <a:lstStyle/>
          <a:p>
            <a:r>
              <a:rPr lang="en-GB" sz="1100" dirty="0">
                <a:latin typeface="Cambria" pitchFamily="18" charset="0"/>
              </a:rPr>
              <a:t>Where learning or behaviour falls short of the standard expected, we use a consistent approach of warnings and sanctions to ensure that children know the consequences of poor behaviour and have the opportunity to improve. Our card system underpins all sanctions. </a:t>
            </a:r>
          </a:p>
          <a:p>
            <a:endParaRPr lang="en-GB" sz="1200" dirty="0">
              <a:latin typeface="Cambria" pitchFamily="18" charset="0"/>
            </a:endParaRPr>
          </a:p>
          <a:p>
            <a:endParaRPr lang="en-GB" sz="1200" dirty="0">
              <a:latin typeface="Cambria" pitchFamily="18" charset="0"/>
            </a:endParaRPr>
          </a:p>
          <a:p>
            <a:endParaRPr lang="en-GB" sz="1200" dirty="0">
              <a:latin typeface="Cambria" pitchFamily="18" charset="0"/>
            </a:endParaRPr>
          </a:p>
        </p:txBody>
      </p:sp>
      <p:pic>
        <p:nvPicPr>
          <p:cNvPr id="5132" name="Picture 12" descr="Image result for tick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8740" y="6300192"/>
            <a:ext cx="442628" cy="461071"/>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Image result for wrong cross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8515" y="8364907"/>
            <a:ext cx="617481" cy="5475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p:nvPr/>
        </p:nvPicPr>
        <p:blipFill rotWithShape="1">
          <a:blip r:embed="rId6" cstate="print">
            <a:extLst>
              <a:ext uri="{28A0092B-C50C-407E-A947-70E740481C1C}">
                <a14:useLocalDpi xmlns:a14="http://schemas.microsoft.com/office/drawing/2010/main" val="0"/>
              </a:ext>
            </a:extLst>
          </a:blip>
          <a:srcRect l="80216" t="29650" r="2959"/>
          <a:stretch/>
        </p:blipFill>
        <p:spPr bwMode="auto">
          <a:xfrm>
            <a:off x="5366226" y="7789087"/>
            <a:ext cx="765485" cy="1175401"/>
          </a:xfrm>
          <a:prstGeom prst="rect">
            <a:avLst/>
          </a:prstGeom>
          <a:noFill/>
          <a:ln>
            <a:noFill/>
          </a:ln>
          <a:extLst>
            <a:ext uri="{53640926-AAD7-44D8-BBD7-CCE9431645EC}">
              <a14:shadowObscured xmlns:a14="http://schemas.microsoft.com/office/drawing/2010/main"/>
            </a:ext>
          </a:extLst>
        </p:spPr>
      </p:pic>
      <p:pic>
        <p:nvPicPr>
          <p:cNvPr id="43" name="Picture 42"/>
          <p:cNvPicPr/>
          <p:nvPr/>
        </p:nvPicPr>
        <p:blipFill rotWithShape="1">
          <a:blip r:embed="rId7" cstate="print">
            <a:extLst>
              <a:ext uri="{28A0092B-C50C-407E-A947-70E740481C1C}">
                <a14:useLocalDpi xmlns:a14="http://schemas.microsoft.com/office/drawing/2010/main" val="0"/>
              </a:ext>
            </a:extLst>
          </a:blip>
          <a:srcRect l="31901" t="5014" r="46244" b="41761"/>
          <a:stretch/>
        </p:blipFill>
        <p:spPr bwMode="auto">
          <a:xfrm>
            <a:off x="3125962" y="8028349"/>
            <a:ext cx="807094" cy="1008147"/>
          </a:xfrm>
          <a:prstGeom prst="rect">
            <a:avLst/>
          </a:prstGeom>
          <a:noFill/>
          <a:ln>
            <a:noFill/>
          </a:ln>
          <a:extLst>
            <a:ext uri="{53640926-AAD7-44D8-BBD7-CCE9431645EC}">
              <a14:shadowObscured xmlns:a14="http://schemas.microsoft.com/office/drawing/2010/main"/>
            </a:ext>
          </a:extLst>
        </p:spPr>
      </p:pic>
      <p:pic>
        <p:nvPicPr>
          <p:cNvPr id="44" name="Picture 43"/>
          <p:cNvPicPr/>
          <p:nvPr/>
        </p:nvPicPr>
        <p:blipFill rotWithShape="1">
          <a:blip r:embed="rId7" cstate="print">
            <a:extLst>
              <a:ext uri="{28A0092B-C50C-407E-A947-70E740481C1C}">
                <a14:useLocalDpi xmlns:a14="http://schemas.microsoft.com/office/drawing/2010/main" val="0"/>
              </a:ext>
            </a:extLst>
          </a:blip>
          <a:srcRect l="53182" t="21837" r="23923" b="21769"/>
          <a:stretch/>
        </p:blipFill>
        <p:spPr bwMode="auto">
          <a:xfrm>
            <a:off x="4223346" y="7896310"/>
            <a:ext cx="845492" cy="1068178"/>
          </a:xfrm>
          <a:prstGeom prst="rect">
            <a:avLst/>
          </a:prstGeom>
          <a:noFill/>
          <a:ln>
            <a:noFill/>
          </a:ln>
          <a:extLst>
            <a:ext uri="{53640926-AAD7-44D8-BBD7-CCE9431645EC}">
              <a14:shadowObscured xmlns:a14="http://schemas.microsoft.com/office/drawing/2010/main"/>
            </a:ext>
          </a:extLst>
        </p:spPr>
      </p:pic>
      <p:sp>
        <p:nvSpPr>
          <p:cNvPr id="8" name="Right Arrow 7"/>
          <p:cNvSpPr/>
          <p:nvPr/>
        </p:nvSpPr>
        <p:spPr>
          <a:xfrm>
            <a:off x="4005064" y="8430399"/>
            <a:ext cx="21828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Arrow 45"/>
          <p:cNvSpPr/>
          <p:nvPr/>
        </p:nvSpPr>
        <p:spPr>
          <a:xfrm>
            <a:off x="5182864" y="8476316"/>
            <a:ext cx="21828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ounded Rectangle 47"/>
          <p:cNvSpPr/>
          <p:nvPr/>
        </p:nvSpPr>
        <p:spPr>
          <a:xfrm>
            <a:off x="209028" y="4932040"/>
            <a:ext cx="6532116" cy="720080"/>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49" name="Rounded Rectangle 48"/>
          <p:cNvSpPr/>
          <p:nvPr/>
        </p:nvSpPr>
        <p:spPr>
          <a:xfrm>
            <a:off x="290449" y="5004048"/>
            <a:ext cx="6346492"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We have high expectations of behaviour and learning at The Willows. This is underpinned through good communication with children, parents and school staff. </a:t>
            </a:r>
          </a:p>
        </p:txBody>
      </p:sp>
      <p:sp>
        <p:nvSpPr>
          <p:cNvPr id="50" name="Title 3"/>
          <p:cNvSpPr txBox="1">
            <a:spLocks/>
          </p:cNvSpPr>
          <p:nvPr/>
        </p:nvSpPr>
        <p:spPr bwMode="auto">
          <a:xfrm>
            <a:off x="289744" y="232370"/>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Special Educational Needs and Disabilities (SEND)</a:t>
            </a:r>
          </a:p>
        </p:txBody>
      </p:sp>
      <p:sp>
        <p:nvSpPr>
          <p:cNvPr id="51" name="AutoShape 15"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2" name="AutoShape 17"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3" name="AutoShape 19"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4" name="AutoShape 21"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5" name="AutoShape 23"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6" name="AutoShape 25"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7" name="AutoShape 27"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pic>
        <p:nvPicPr>
          <p:cNvPr id="58" name="Picture 2"/>
          <p:cNvPicPr>
            <a:picLocks noChangeAspect="1" noChangeArrowheads="1"/>
          </p:cNvPicPr>
          <p:nvPr/>
        </p:nvPicPr>
        <p:blipFill>
          <a:blip r:embed="rId8"/>
          <a:srcRect/>
          <a:stretch>
            <a:fillRect/>
          </a:stretch>
        </p:blipFill>
        <p:spPr bwMode="auto">
          <a:xfrm>
            <a:off x="5921665" y="159408"/>
            <a:ext cx="603677" cy="541461"/>
          </a:xfrm>
          <a:prstGeom prst="rect">
            <a:avLst/>
          </a:prstGeom>
          <a:noFill/>
          <a:ln w="9525">
            <a:noFill/>
            <a:miter lim="800000"/>
            <a:headEnd/>
            <a:tailEnd/>
          </a:ln>
        </p:spPr>
      </p:pic>
      <p:sp>
        <p:nvSpPr>
          <p:cNvPr id="59" name="Rounded Rectangle 58"/>
          <p:cNvSpPr/>
          <p:nvPr/>
        </p:nvSpPr>
        <p:spPr>
          <a:xfrm>
            <a:off x="188640" y="104702"/>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385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
          <p:cNvSpPr>
            <a:spLocks noGrp="1"/>
          </p:cNvSpPr>
          <p:nvPr>
            <p:ph sz="half" idx="1"/>
          </p:nvPr>
        </p:nvSpPr>
        <p:spPr>
          <a:xfrm>
            <a:off x="307975" y="1229856"/>
            <a:ext cx="3985121" cy="7679988"/>
          </a:xfrm>
        </p:spPr>
        <p:txBody>
          <a:bodyPr/>
          <a:lstStyle/>
          <a:p>
            <a:pPr>
              <a:buFont typeface="Arial" charset="0"/>
              <a:buNone/>
            </a:pPr>
            <a:endParaRPr lang="en-GB" sz="600" dirty="0">
              <a:solidFill>
                <a:srgbClr val="0066FF"/>
              </a:solidFill>
              <a:latin typeface="Cambria" pitchFamily="18" charset="0"/>
            </a:endParaRPr>
          </a:p>
          <a:p>
            <a:pPr>
              <a:buFont typeface="Arial" charset="0"/>
              <a:buNone/>
            </a:pPr>
            <a:endParaRPr lang="en-GB" sz="600"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900" dirty="0">
              <a:solidFill>
                <a:srgbClr val="0066FF"/>
              </a:solidFill>
              <a:latin typeface="Cambria" pitchFamily="18" charset="0"/>
            </a:endParaRPr>
          </a:p>
          <a:p>
            <a:pPr marL="0" indent="0" eaLnBrk="1" hangingPunct="1">
              <a:lnSpc>
                <a:spcPct val="110000"/>
              </a:lnSpc>
              <a:spcBef>
                <a:spcPct val="0"/>
              </a:spcBef>
              <a:buFont typeface="Arial" charset="0"/>
              <a:buNone/>
            </a:pPr>
            <a:endParaRPr lang="en-GB" sz="1200" dirty="0">
              <a:solidFill>
                <a:srgbClr val="0066FF"/>
              </a:solidFill>
              <a:latin typeface="Cambria" pitchFamily="18" charset="0"/>
            </a:endParaRPr>
          </a:p>
        </p:txBody>
      </p:sp>
      <p:sp>
        <p:nvSpPr>
          <p:cNvPr id="17421" name="Text Box 14"/>
          <p:cNvSpPr txBox="1">
            <a:spLocks noChangeArrowheads="1"/>
          </p:cNvSpPr>
          <p:nvPr/>
        </p:nvSpPr>
        <p:spPr bwMode="auto">
          <a:xfrm>
            <a:off x="4076700" y="6300788"/>
            <a:ext cx="1027113" cy="276999"/>
          </a:xfrm>
          <a:prstGeom prst="rect">
            <a:avLst/>
          </a:prstGeom>
          <a:noFill/>
          <a:ln w="9525">
            <a:noFill/>
            <a:miter lim="800000"/>
            <a:headEnd/>
            <a:tailEnd/>
          </a:ln>
        </p:spPr>
        <p:txBody>
          <a:bodyPr>
            <a:spAutoFit/>
          </a:bodyPr>
          <a:lstStyle/>
          <a:p>
            <a:endParaRPr lang="en-GB" sz="1200">
              <a:latin typeface="Cambria" pitchFamily="18" charset="0"/>
            </a:endParaRPr>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4" name="Rounded Rectangle 3"/>
          <p:cNvSpPr/>
          <p:nvPr/>
        </p:nvSpPr>
        <p:spPr>
          <a:xfrm>
            <a:off x="160201" y="831284"/>
            <a:ext cx="6624511" cy="8078911"/>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27" name="Rounded Rectangle 26"/>
          <p:cNvSpPr/>
          <p:nvPr/>
        </p:nvSpPr>
        <p:spPr>
          <a:xfrm>
            <a:off x="332656" y="3414790"/>
            <a:ext cx="2480543" cy="20933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332656" y="1043608"/>
            <a:ext cx="6304284" cy="2232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60376" y="1120840"/>
            <a:ext cx="6064968" cy="2031325"/>
          </a:xfrm>
          <a:prstGeom prst="rect">
            <a:avLst/>
          </a:prstGeom>
          <a:noFill/>
        </p:spPr>
        <p:txBody>
          <a:bodyPr wrap="square" rtlCol="0">
            <a:spAutoFit/>
          </a:bodyPr>
          <a:lstStyle/>
          <a:p>
            <a:r>
              <a:rPr lang="en-GB" sz="1050" dirty="0">
                <a:latin typeface="Cambria" pitchFamily="18" charset="0"/>
              </a:rPr>
              <a:t>Our governing board has three core functions.  These are to:</a:t>
            </a:r>
          </a:p>
          <a:p>
            <a:endParaRPr lang="en-GB" sz="1050" dirty="0">
              <a:latin typeface="Cambria" pitchFamily="18" charset="0"/>
            </a:endParaRPr>
          </a:p>
          <a:p>
            <a:r>
              <a:rPr lang="en-GB" sz="1050" b="1" dirty="0">
                <a:latin typeface="Cambria" pitchFamily="18" charset="0"/>
              </a:rPr>
              <a:t>1. Ensure clarity of vision, ethos and strategic direction;</a:t>
            </a:r>
          </a:p>
          <a:p>
            <a:endParaRPr lang="en-GB" sz="1050" b="1" dirty="0">
              <a:latin typeface="Cambria" pitchFamily="18" charset="0"/>
            </a:endParaRPr>
          </a:p>
          <a:p>
            <a:r>
              <a:rPr lang="en-GB" sz="1050" b="1" dirty="0">
                <a:latin typeface="Cambria" pitchFamily="18" charset="0"/>
              </a:rPr>
              <a:t>2. Hold the Headteacher to account for the educational performance of the school and its pupils;</a:t>
            </a:r>
          </a:p>
          <a:p>
            <a:endParaRPr lang="en-GB" sz="1050" b="1" dirty="0">
              <a:latin typeface="Cambria" pitchFamily="18" charset="0"/>
            </a:endParaRPr>
          </a:p>
          <a:p>
            <a:r>
              <a:rPr lang="en-GB" sz="1050" b="1" dirty="0">
                <a:latin typeface="Cambria" pitchFamily="18" charset="0"/>
              </a:rPr>
              <a:t>3.  Oversee the financial performance of the school and make sure it’s money is well spent.</a:t>
            </a:r>
          </a:p>
          <a:p>
            <a:endParaRPr lang="en-GB" sz="1050" dirty="0">
              <a:latin typeface="Cambria" pitchFamily="18" charset="0"/>
            </a:endParaRPr>
          </a:p>
          <a:p>
            <a:r>
              <a:rPr lang="en-GB" sz="1050" dirty="0">
                <a:latin typeface="Cambria" pitchFamily="18" charset="0"/>
              </a:rPr>
              <a:t>Our Governors are all either elected or appointed for a four year term according to our Instrument of Government, which is approved by the Local Authority (West Berkshire), in order to ensure we have a cross section of opinions and experience. We all have the primary aim of providing an outstanding education to the children of The Willows.</a:t>
            </a:r>
            <a:endParaRPr lang="en-GB" sz="1050" b="1" dirty="0">
              <a:latin typeface="Cambria" pitchFamily="18" charset="0"/>
            </a:endParaRPr>
          </a:p>
        </p:txBody>
      </p:sp>
      <p:sp>
        <p:nvSpPr>
          <p:cNvPr id="2" name="Rectangle 1"/>
          <p:cNvSpPr/>
          <p:nvPr/>
        </p:nvSpPr>
        <p:spPr>
          <a:xfrm>
            <a:off x="461591" y="3553723"/>
            <a:ext cx="2304256" cy="1954381"/>
          </a:xfrm>
          <a:prstGeom prst="rect">
            <a:avLst/>
          </a:prstGeom>
        </p:spPr>
        <p:txBody>
          <a:bodyPr wrap="square">
            <a:spAutoFit/>
          </a:bodyPr>
          <a:lstStyle/>
          <a:p>
            <a:r>
              <a:rPr lang="en-GB" sz="1100" dirty="0">
                <a:latin typeface="Cambria" pitchFamily="18" charset="0"/>
              </a:rPr>
              <a:t>The full Governing body has 10 members. Our instrument of governance states these should consist of:</a:t>
            </a:r>
          </a:p>
          <a:p>
            <a:endParaRPr lang="en-GB" sz="1100" dirty="0">
              <a:latin typeface="Cambria" pitchFamily="18" charset="0"/>
            </a:endParaRPr>
          </a:p>
          <a:p>
            <a:pPr marL="171450" indent="-171450">
              <a:buFont typeface="Arial" pitchFamily="34" charset="0"/>
              <a:buChar char="•"/>
            </a:pPr>
            <a:r>
              <a:rPr lang="en-GB" sz="1100" dirty="0">
                <a:latin typeface="Cambria" pitchFamily="18" charset="0"/>
              </a:rPr>
              <a:t>Two parent governors </a:t>
            </a:r>
          </a:p>
          <a:p>
            <a:pPr marL="171450" indent="-171450">
              <a:buFont typeface="Arial" pitchFamily="34" charset="0"/>
              <a:buChar char="•"/>
            </a:pPr>
            <a:r>
              <a:rPr lang="en-GB" sz="1100" dirty="0">
                <a:latin typeface="Cambria" pitchFamily="18" charset="0"/>
              </a:rPr>
              <a:t>One Local Authority governor </a:t>
            </a:r>
          </a:p>
          <a:p>
            <a:pPr marL="171450" indent="-171450">
              <a:buFont typeface="Arial" pitchFamily="34" charset="0"/>
              <a:buChar char="•"/>
            </a:pPr>
            <a:r>
              <a:rPr lang="en-GB" sz="1100" dirty="0">
                <a:latin typeface="Cambria" pitchFamily="18" charset="0"/>
              </a:rPr>
              <a:t>One staff governor </a:t>
            </a:r>
          </a:p>
          <a:p>
            <a:pPr marL="171450" indent="-171450">
              <a:buFont typeface="Arial" pitchFamily="34" charset="0"/>
              <a:buChar char="•"/>
            </a:pPr>
            <a:r>
              <a:rPr lang="en-GB" sz="1100" dirty="0">
                <a:latin typeface="Cambria" pitchFamily="18" charset="0"/>
              </a:rPr>
              <a:t>One head teacher </a:t>
            </a:r>
          </a:p>
          <a:p>
            <a:pPr marL="171450" indent="-171450">
              <a:buFont typeface="Arial" pitchFamily="34" charset="0"/>
              <a:buChar char="•"/>
            </a:pPr>
            <a:r>
              <a:rPr lang="en-GB" sz="1100" dirty="0">
                <a:latin typeface="Cambria" pitchFamily="18" charset="0"/>
              </a:rPr>
              <a:t>Five co-opted governors</a:t>
            </a:r>
          </a:p>
          <a:p>
            <a:pPr marL="171450" indent="-171450">
              <a:buFont typeface="Arial" pitchFamily="34" charset="0"/>
              <a:buChar char="•"/>
            </a:pPr>
            <a:endParaRPr lang="en-GB" sz="1100" dirty="0">
              <a:latin typeface="Cambria" pitchFamily="18" charset="0"/>
            </a:endParaRPr>
          </a:p>
        </p:txBody>
      </p:sp>
      <p:sp>
        <p:nvSpPr>
          <p:cNvPr id="5" name="Rounded Rectangle 4"/>
          <p:cNvSpPr/>
          <p:nvPr/>
        </p:nvSpPr>
        <p:spPr>
          <a:xfrm>
            <a:off x="2996952" y="3414790"/>
            <a:ext cx="3528392" cy="48296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2996952" y="3563888"/>
            <a:ext cx="3600400" cy="4539704"/>
          </a:xfrm>
          <a:prstGeom prst="rect">
            <a:avLst/>
          </a:prstGeom>
        </p:spPr>
        <p:txBody>
          <a:bodyPr wrap="square">
            <a:spAutoFit/>
          </a:bodyPr>
          <a:lstStyle/>
          <a:p>
            <a:pPr algn="ctr"/>
            <a:r>
              <a:rPr lang="en-GB" sz="900" b="1" dirty="0">
                <a:latin typeface="Cambria" panose="02040503050406030204" pitchFamily="18" charset="0"/>
              </a:rPr>
              <a:t>Chair of Governor’s Welcome</a:t>
            </a:r>
          </a:p>
          <a:p>
            <a:r>
              <a:rPr lang="en-GB" sz="850" dirty="0">
                <a:latin typeface="Cambria" panose="02040503050406030204" pitchFamily="18" charset="0"/>
              </a:rPr>
              <a:t>Dear Parents and Carers,</a:t>
            </a:r>
          </a:p>
          <a:p>
            <a:r>
              <a:rPr lang="en-GB" sz="850" dirty="0">
                <a:latin typeface="Cambria" panose="02040503050406030204" pitchFamily="18" charset="0"/>
              </a:rPr>
              <a:t> </a:t>
            </a:r>
          </a:p>
          <a:p>
            <a:r>
              <a:rPr lang="en-GB" sz="850" dirty="0">
                <a:latin typeface="Cambria" panose="02040503050406030204" pitchFamily="18" charset="0"/>
              </a:rPr>
              <a:t>On behalf of the Governors I would like to take this opportunity to welcome you to The Willows Primary School</a:t>
            </a:r>
          </a:p>
          <a:p>
            <a:endParaRPr lang="en-GB" sz="850" dirty="0">
              <a:latin typeface="Cambria" panose="02040503050406030204" pitchFamily="18" charset="0"/>
            </a:endParaRPr>
          </a:p>
          <a:p>
            <a:r>
              <a:rPr lang="en-GB" sz="850" dirty="0">
                <a:latin typeface="Cambria" panose="02040503050406030204" pitchFamily="18" charset="0"/>
              </a:rPr>
              <a:t>As a Governing Board we are proud of our children and our warm, nurturing and dynamic school. The Governing Board work hard to support the </a:t>
            </a:r>
            <a:r>
              <a:rPr lang="en-GB" sz="850" dirty="0" err="1">
                <a:latin typeface="Cambria" panose="02040503050406030204" pitchFamily="18" charset="0"/>
              </a:rPr>
              <a:t>headteacher</a:t>
            </a:r>
            <a:r>
              <a:rPr lang="en-GB" sz="850" dirty="0">
                <a:latin typeface="Cambria" panose="02040503050406030204" pitchFamily="18" charset="0"/>
              </a:rPr>
              <a:t>, teaching staff and pupils with the aim of ensuring The Willows School is the best it can be.</a:t>
            </a:r>
          </a:p>
          <a:p>
            <a:endParaRPr lang="en-GB" sz="850" dirty="0">
              <a:latin typeface="Cambria" panose="02040503050406030204" pitchFamily="18" charset="0"/>
            </a:endParaRPr>
          </a:p>
          <a:p>
            <a:r>
              <a:rPr lang="en-GB" sz="850" dirty="0">
                <a:latin typeface="Cambria" panose="02040503050406030204" pitchFamily="18" charset="0"/>
              </a:rPr>
              <a:t>The role of the Governing Board is to ensure the schools statutory obligations are met in addition to reviewing and monitoring objectives, planning for the future, and to make sure the vision for the school is both challenging and realistic. It is the responsibility of the </a:t>
            </a:r>
            <a:r>
              <a:rPr lang="en-GB" sz="850" dirty="0" err="1">
                <a:latin typeface="Cambria" panose="02040503050406030204" pitchFamily="18" charset="0"/>
              </a:rPr>
              <a:t>headteacher</a:t>
            </a:r>
            <a:r>
              <a:rPr lang="en-GB" sz="850" dirty="0">
                <a:latin typeface="Cambria" panose="02040503050406030204" pitchFamily="18" charset="0"/>
              </a:rPr>
              <a:t> to run the school, however, it is the role of the Governing Board to support and strengthen the </a:t>
            </a:r>
            <a:r>
              <a:rPr lang="en-GB" sz="850" dirty="0" err="1">
                <a:latin typeface="Cambria" panose="02040503050406030204" pitchFamily="18" charset="0"/>
              </a:rPr>
              <a:t>headteacher’s</a:t>
            </a:r>
            <a:r>
              <a:rPr lang="en-GB" sz="850" dirty="0">
                <a:latin typeface="Cambria" panose="02040503050406030204" pitchFamily="18" charset="0"/>
              </a:rPr>
              <a:t> leadership, and to hold her accountable for the performance of children and staff.</a:t>
            </a:r>
          </a:p>
          <a:p>
            <a:endParaRPr lang="en-GB" sz="850" dirty="0">
              <a:latin typeface="Cambria" panose="02040503050406030204" pitchFamily="18" charset="0"/>
            </a:endParaRPr>
          </a:p>
          <a:p>
            <a:r>
              <a:rPr lang="en-GB" sz="850" dirty="0">
                <a:latin typeface="Cambria" panose="02040503050406030204" pitchFamily="18" charset="0"/>
              </a:rPr>
              <a:t>All our Governors bring with them a range of different skills and experiences to enhance the leadership and management of the school within a great community. Decisions are taken by the whole Governing Board which meets once a month and these follow a meetings schedule to consider the more specific areas of staffing, curriculum and finance. </a:t>
            </a:r>
          </a:p>
          <a:p>
            <a:endParaRPr lang="en-GB" sz="850" dirty="0">
              <a:latin typeface="Cambria" panose="02040503050406030204" pitchFamily="18" charset="0"/>
            </a:endParaRPr>
          </a:p>
          <a:p>
            <a:r>
              <a:rPr lang="en-GB" sz="850" dirty="0">
                <a:latin typeface="Cambria" panose="02040503050406030204" pitchFamily="18" charset="0"/>
              </a:rPr>
              <a:t>We feel extremely privileged to be part of the life of our successful and vibrant school and appreciate the active and enthusiastic role Willows parents play, both in the development and growth of the children, and through the fundraising activities of PTFA.</a:t>
            </a:r>
          </a:p>
          <a:p>
            <a:endParaRPr lang="en-GB" sz="850" dirty="0">
              <a:latin typeface="Cambria" panose="02040503050406030204" pitchFamily="18" charset="0"/>
            </a:endParaRPr>
          </a:p>
          <a:p>
            <a:r>
              <a:rPr lang="en-GB" sz="850" dirty="0">
                <a:latin typeface="Cambria" panose="02040503050406030204" pitchFamily="18" charset="0"/>
              </a:rPr>
              <a:t>Kate Parietti</a:t>
            </a:r>
          </a:p>
          <a:p>
            <a:endParaRPr lang="en-GB" sz="850" dirty="0">
              <a:latin typeface="Cambria" panose="02040503050406030204" pitchFamily="18" charset="0"/>
            </a:endParaRPr>
          </a:p>
          <a:p>
            <a:r>
              <a:rPr lang="en-GB" sz="850" dirty="0">
                <a:latin typeface="Cambria" panose="02040503050406030204" pitchFamily="18" charset="0"/>
              </a:rPr>
              <a:t>Chair of Governors</a:t>
            </a:r>
          </a:p>
          <a:p>
            <a:pPr marL="171450" indent="-171450">
              <a:buFont typeface="Arial" pitchFamily="34" charset="0"/>
              <a:buChar char="•"/>
            </a:pPr>
            <a:endParaRPr lang="en-GB" sz="800" dirty="0">
              <a:latin typeface="Cambria" pitchFamily="18" charset="0"/>
            </a:endParaRPr>
          </a:p>
        </p:txBody>
      </p:sp>
      <p:sp>
        <p:nvSpPr>
          <p:cNvPr id="33" name="Rounded Rectangle 32"/>
          <p:cNvSpPr/>
          <p:nvPr/>
        </p:nvSpPr>
        <p:spPr>
          <a:xfrm>
            <a:off x="332656" y="5652120"/>
            <a:ext cx="2480543" cy="30963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32656" y="5940152"/>
            <a:ext cx="2592288" cy="2800767"/>
          </a:xfrm>
          <a:prstGeom prst="rect">
            <a:avLst/>
          </a:prstGeom>
        </p:spPr>
        <p:txBody>
          <a:bodyPr wrap="square">
            <a:spAutoFit/>
          </a:bodyPr>
          <a:lstStyle/>
          <a:p>
            <a:r>
              <a:rPr lang="en-GB" sz="1100" dirty="0">
                <a:latin typeface="Cambria" pitchFamily="18" charset="0"/>
              </a:rPr>
              <a:t>An important role of the Governing Body is to ensure the robustness of school policies. </a:t>
            </a:r>
          </a:p>
          <a:p>
            <a:endParaRPr lang="en-GB" sz="1100" dirty="0">
              <a:latin typeface="Cambria" pitchFamily="18" charset="0"/>
            </a:endParaRPr>
          </a:p>
          <a:p>
            <a:r>
              <a:rPr lang="en-GB" sz="1100" dirty="0">
                <a:latin typeface="Cambria" pitchFamily="18" charset="0"/>
              </a:rPr>
              <a:t>A full list of our statutory policies including Safeguarding, Behaviour &amp; our Equality Statement can be found   on the school website </a:t>
            </a:r>
            <a:r>
              <a:rPr lang="en-GB" sz="1100" dirty="0">
                <a:latin typeface="Cambria" pitchFamily="18" charset="0"/>
                <a:hlinkClick r:id="rId3"/>
              </a:rPr>
              <a:t>www.thewillowsprimary.org</a:t>
            </a:r>
            <a:r>
              <a:rPr lang="en-GB" sz="1100" dirty="0">
                <a:latin typeface="Cambria" pitchFamily="18" charset="0"/>
              </a:rPr>
              <a:t>. </a:t>
            </a:r>
          </a:p>
          <a:p>
            <a:endParaRPr lang="en-GB" sz="1100" dirty="0">
              <a:latin typeface="Cambria" pitchFamily="18" charset="0"/>
            </a:endParaRPr>
          </a:p>
          <a:p>
            <a:r>
              <a:rPr lang="en-GB" sz="1100" dirty="0">
                <a:latin typeface="Cambria" pitchFamily="18" charset="0"/>
              </a:rPr>
              <a:t>You can also find some of our non-statutory policies including our curriculum statement and calculation policy on this page. </a:t>
            </a:r>
          </a:p>
          <a:p>
            <a:endParaRPr lang="en-GB" sz="1100" dirty="0">
              <a:latin typeface="Cambria" pitchFamily="18" charset="0"/>
            </a:endParaRPr>
          </a:p>
          <a:p>
            <a:pPr marL="171450" indent="-171450">
              <a:buFont typeface="Arial" pitchFamily="34" charset="0"/>
              <a:buChar char="•"/>
            </a:pPr>
            <a:endParaRPr lang="en-GB" sz="1100" dirty="0">
              <a:latin typeface="Cambria" pitchFamily="18" charset="0"/>
            </a:endParaRPr>
          </a:p>
        </p:txBody>
      </p:sp>
      <p:sp>
        <p:nvSpPr>
          <p:cNvPr id="32" name="Title 3"/>
          <p:cNvSpPr txBox="1">
            <a:spLocks/>
          </p:cNvSpPr>
          <p:nvPr/>
        </p:nvSpPr>
        <p:spPr bwMode="auto">
          <a:xfrm>
            <a:off x="991195" y="5436096"/>
            <a:ext cx="531812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GB" sz="1800" b="1" dirty="0">
                <a:solidFill>
                  <a:srgbClr val="0066FF"/>
                </a:solidFill>
              </a:rPr>
              <a:t>Policies</a:t>
            </a:r>
          </a:p>
        </p:txBody>
      </p:sp>
      <p:sp>
        <p:nvSpPr>
          <p:cNvPr id="35" name="Title 3"/>
          <p:cNvSpPr>
            <a:spLocks noGrp="1"/>
          </p:cNvSpPr>
          <p:nvPr>
            <p:ph type="title"/>
          </p:nvPr>
        </p:nvSpPr>
        <p:spPr>
          <a:xfrm>
            <a:off x="289744" y="221828"/>
            <a:ext cx="6235600" cy="395536"/>
          </a:xfrm>
        </p:spPr>
        <p:txBody>
          <a:bodyPr/>
          <a:lstStyle/>
          <a:p>
            <a:pPr eaLnBrk="1" hangingPunct="1"/>
            <a:r>
              <a:rPr lang="en-GB" sz="1800" b="1" dirty="0">
                <a:solidFill>
                  <a:srgbClr val="0066FF"/>
                </a:solidFill>
              </a:rPr>
              <a:t>Governors</a:t>
            </a:r>
          </a:p>
        </p:txBody>
      </p:sp>
      <p:sp>
        <p:nvSpPr>
          <p:cNvPr id="36" name="AutoShape 1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7" name="AutoShape 1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8" name="AutoShape 19"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9" name="AutoShape 21"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0" name="AutoShape 23"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1" name="AutoShape 2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2" name="AutoShape 2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pic>
        <p:nvPicPr>
          <p:cNvPr id="43" name="Picture 2"/>
          <p:cNvPicPr>
            <a:picLocks noChangeAspect="1" noChangeArrowheads="1"/>
          </p:cNvPicPr>
          <p:nvPr/>
        </p:nvPicPr>
        <p:blipFill>
          <a:blip r:embed="rId4"/>
          <a:srcRect/>
          <a:stretch>
            <a:fillRect/>
          </a:stretch>
        </p:blipFill>
        <p:spPr bwMode="auto">
          <a:xfrm>
            <a:off x="5921665" y="148866"/>
            <a:ext cx="603677" cy="541461"/>
          </a:xfrm>
          <a:prstGeom prst="rect">
            <a:avLst/>
          </a:prstGeom>
          <a:noFill/>
          <a:ln w="9525">
            <a:noFill/>
            <a:miter lim="800000"/>
            <a:headEnd/>
            <a:tailEnd/>
          </a:ln>
        </p:spPr>
      </p:pic>
      <p:sp>
        <p:nvSpPr>
          <p:cNvPr id="44" name="Rounded Rectangle 43"/>
          <p:cNvSpPr/>
          <p:nvPr/>
        </p:nvSpPr>
        <p:spPr>
          <a:xfrm>
            <a:off x="188640"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779885D-B506-480B-BC4E-A02778C4CE00}"/>
              </a:ext>
            </a:extLst>
          </p:cNvPr>
          <p:cNvPicPr>
            <a:picLocks noChangeAspect="1"/>
          </p:cNvPicPr>
          <p:nvPr/>
        </p:nvPicPr>
        <p:blipFill>
          <a:blip r:embed="rId5"/>
          <a:stretch>
            <a:fillRect/>
          </a:stretch>
        </p:blipFill>
        <p:spPr>
          <a:xfrm>
            <a:off x="4240724" y="7447898"/>
            <a:ext cx="1529898" cy="1378759"/>
          </a:xfrm>
          <a:prstGeom prst="rect">
            <a:avLst/>
          </a:prstGeom>
          <a:ln w="38100">
            <a:solidFill>
              <a:schemeClr val="accent1"/>
            </a:solidFill>
            <a:extLst>
              <a:ext uri="{C807C97D-BFC1-408E-A445-0C87EB9F89A2}">
                <ask:lineSketchStyleProps xmlns:ask="http://schemas.microsoft.com/office/drawing/2018/sketchyshapes">
                  <ask:type>
                    <ask:lineSketchNone/>
                  </ask:type>
                </ask:lineSketchStyleProps>
              </a:ext>
            </a:extLst>
          </a:ln>
        </p:spPr>
      </p:pic>
    </p:spTree>
    <p:extLst>
      <p:ext uri="{BB962C8B-B14F-4D97-AF65-F5344CB8AC3E}">
        <p14:creationId xmlns:p14="http://schemas.microsoft.com/office/powerpoint/2010/main" val="1260583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217B291CAB394C8336350B21FB3054" ma:contentTypeVersion="11" ma:contentTypeDescription="Create a new document." ma:contentTypeScope="" ma:versionID="b71dbaf84f7d51eafae186f516240fce">
  <xsd:schema xmlns:xsd="http://www.w3.org/2001/XMLSchema" xmlns:xs="http://www.w3.org/2001/XMLSchema" xmlns:p="http://schemas.microsoft.com/office/2006/metadata/properties" xmlns:ns3="39af7228-234a-4cc5-b10e-477ecac63f89" targetNamespace="http://schemas.microsoft.com/office/2006/metadata/properties" ma:root="true" ma:fieldsID="a091af00d4f278df22d101b93746db14" ns3:_="">
    <xsd:import namespace="39af7228-234a-4cc5-b10e-477ecac63f8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af7228-234a-4cc5-b10e-477ecac63f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902F43-2386-4835-BBE0-6389438EE097}">
  <ds:schemaRefs>
    <ds:schemaRef ds:uri="http://schemas.microsoft.com/sharepoint/v3/contenttype/forms"/>
  </ds:schemaRefs>
</ds:datastoreItem>
</file>

<file path=customXml/itemProps2.xml><?xml version="1.0" encoding="utf-8"?>
<ds:datastoreItem xmlns:ds="http://schemas.openxmlformats.org/officeDocument/2006/customXml" ds:itemID="{D4377D90-D5CF-42FF-9A9B-B91763BB5C9C}">
  <ds:schemaRefs>
    <ds:schemaRef ds:uri="39af7228-234a-4cc5-b10e-477ecac63f89"/>
    <ds:schemaRef ds:uri="http://purl.org/dc/terms/"/>
    <ds:schemaRef ds:uri="http://schemas.openxmlformats.org/package/2006/metadata/core-properties"/>
    <ds:schemaRef ds:uri="http://www.w3.org/XML/1998/namespac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0F2A50AB-B8CC-4D65-AAD3-820971C97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af7228-234a-4cc5-b10e-477ecac63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Flow</Template>
  <TotalTime>8168</TotalTime>
  <Words>4254</Words>
  <Application>Microsoft Office PowerPoint</Application>
  <PresentationFormat>On-screen Show (4:3)</PresentationFormat>
  <Paragraphs>374</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Bradley Hand ITC</vt:lpstr>
      <vt:lpstr>Calibri</vt:lpstr>
      <vt:lpstr>Cambria</vt:lpstr>
      <vt:lpstr>Office Theme</vt:lpstr>
      <vt:lpstr>     </vt:lpstr>
      <vt:lpstr>Welcome</vt:lpstr>
      <vt:lpstr>Testimonials, Thanks and Praise</vt:lpstr>
      <vt:lpstr>Testimonials, Thanks and Praise</vt:lpstr>
      <vt:lpstr>Testimonials, Thanks and Praise</vt:lpstr>
      <vt:lpstr>PowerPoint Presentation</vt:lpstr>
      <vt:lpstr>Learning at The Willows </vt:lpstr>
      <vt:lpstr>PowerPoint Presentation</vt:lpstr>
      <vt:lpstr>Governors</vt:lpstr>
      <vt:lpstr>Safeguarding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Joanna MacArthur</cp:lastModifiedBy>
  <cp:revision>548</cp:revision>
  <cp:lastPrinted>2024-02-27T18:15:39Z</cp:lastPrinted>
  <dcterms:created xsi:type="dcterms:W3CDTF">2010-11-19T22:29:29Z</dcterms:created>
  <dcterms:modified xsi:type="dcterms:W3CDTF">2024-08-01T13:17:14Z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0x010100C3217B291CAB394C8336350B21FB3054</vt:lpwstr>
  </property>
</Properties>
</file>