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4"/>
  </p:sldMasterIdLst>
  <p:sldIdLst>
    <p:sldId id="277" r:id="rId5"/>
    <p:sldId id="314" r:id="rId6"/>
    <p:sldId id="259" r:id="rId7"/>
    <p:sldId id="258" r:id="rId8"/>
    <p:sldId id="256" r:id="rId9"/>
    <p:sldId id="278" r:id="rId10"/>
    <p:sldId id="279" r:id="rId11"/>
    <p:sldId id="309" r:id="rId12"/>
    <p:sldId id="310" r:id="rId13"/>
    <p:sldId id="257" r:id="rId14"/>
    <p:sldId id="280" r:id="rId15"/>
    <p:sldId id="311" r:id="rId16"/>
    <p:sldId id="281" r:id="rId17"/>
    <p:sldId id="282" r:id="rId18"/>
    <p:sldId id="283" r:id="rId19"/>
    <p:sldId id="264" r:id="rId20"/>
    <p:sldId id="263" r:id="rId21"/>
    <p:sldId id="275" r:id="rId22"/>
    <p:sldId id="276" r:id="rId23"/>
    <p:sldId id="260" r:id="rId24"/>
    <p:sldId id="285" r:id="rId25"/>
    <p:sldId id="286" r:id="rId26"/>
    <p:sldId id="287" r:id="rId27"/>
    <p:sldId id="289" r:id="rId28"/>
    <p:sldId id="262" r:id="rId29"/>
    <p:sldId id="290" r:id="rId30"/>
    <p:sldId id="291" r:id="rId31"/>
    <p:sldId id="292" r:id="rId32"/>
    <p:sldId id="293" r:id="rId33"/>
    <p:sldId id="271" r:id="rId34"/>
    <p:sldId id="296" r:id="rId35"/>
    <p:sldId id="297" r:id="rId36"/>
    <p:sldId id="298" r:id="rId37"/>
    <p:sldId id="299" r:id="rId38"/>
    <p:sldId id="269" r:id="rId39"/>
    <p:sldId id="313" r:id="rId40"/>
    <p:sldId id="268" r:id="rId41"/>
    <p:sldId id="270" r:id="rId42"/>
    <p:sldId id="301" r:id="rId43"/>
    <p:sldId id="302" r:id="rId44"/>
    <p:sldId id="303" r:id="rId45"/>
    <p:sldId id="304" r:id="rId46"/>
    <p:sldId id="305" r:id="rId47"/>
    <p:sldId id="306" r:id="rId48"/>
    <p:sldId id="307" r:id="rId49"/>
    <p:sldId id="308" r:id="rId50"/>
    <p:sldId id="272" r:id="rId51"/>
    <p:sldId id="312" r:id="rId52"/>
    <p:sldId id="267" r:id="rId53"/>
    <p:sldId id="265" r:id="rId5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1474" y="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67727-2EBF-4E7A-8DCA-39BEF4F3660D}" type="datetimeFigureOut">
              <a:rPr lang="en-GB" smtClean="0"/>
              <a:t>04/04/2022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8898D-7376-4D1A-A3A8-1876C1F476C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63638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67727-2EBF-4E7A-8DCA-39BEF4F3660D}" type="datetimeFigureOut">
              <a:rPr lang="en-GB" smtClean="0"/>
              <a:t>04/04/2022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8898D-7376-4D1A-A3A8-1876C1F476C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54236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67727-2EBF-4E7A-8DCA-39BEF4F3660D}" type="datetimeFigureOut">
              <a:rPr lang="en-GB" smtClean="0"/>
              <a:t>04/04/2022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8898D-7376-4D1A-A3A8-1876C1F476C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61605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67727-2EBF-4E7A-8DCA-39BEF4F3660D}" type="datetimeFigureOut">
              <a:rPr lang="en-GB" smtClean="0"/>
              <a:t>04/04/2022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8898D-7376-4D1A-A3A8-1876C1F476C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47219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67727-2EBF-4E7A-8DCA-39BEF4F3660D}" type="datetimeFigureOut">
              <a:rPr lang="en-GB" smtClean="0"/>
              <a:t>04/04/2022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8898D-7376-4D1A-A3A8-1876C1F476C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74176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67727-2EBF-4E7A-8DCA-39BEF4F3660D}" type="datetimeFigureOut">
              <a:rPr lang="en-GB" smtClean="0"/>
              <a:t>04/04/2022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8898D-7376-4D1A-A3A8-1876C1F476C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89851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67727-2EBF-4E7A-8DCA-39BEF4F3660D}" type="datetimeFigureOut">
              <a:rPr lang="en-GB" smtClean="0"/>
              <a:t>04/04/2022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8898D-7376-4D1A-A3A8-1876C1F476C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0851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67727-2EBF-4E7A-8DCA-39BEF4F3660D}" type="datetimeFigureOut">
              <a:rPr lang="en-GB" smtClean="0"/>
              <a:t>04/04/2022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8898D-7376-4D1A-A3A8-1876C1F476C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90105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67727-2EBF-4E7A-8DCA-39BEF4F3660D}" type="datetimeFigureOut">
              <a:rPr lang="en-GB" smtClean="0"/>
              <a:t>04/04/2022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8898D-7376-4D1A-A3A8-1876C1F476C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43674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67727-2EBF-4E7A-8DCA-39BEF4F3660D}" type="datetimeFigureOut">
              <a:rPr lang="en-GB" smtClean="0"/>
              <a:t>04/04/2022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8898D-7376-4D1A-A3A8-1876C1F476C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03201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67727-2EBF-4E7A-8DCA-39BEF4F3660D}" type="datetimeFigureOut">
              <a:rPr lang="en-GB" smtClean="0"/>
              <a:t>04/04/2022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8898D-7376-4D1A-A3A8-1876C1F476C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48632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667727-2EBF-4E7A-8DCA-39BEF4F3660D}" type="datetimeFigureOut">
              <a:rPr lang="en-GB" smtClean="0"/>
              <a:t>04/04/2022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8898D-7376-4D1A-A3A8-1876C1F476C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451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audio" Target="../media/media8.wma"/><Relationship Id="rId1" Type="http://schemas.microsoft.com/office/2007/relationships/media" Target="../media/media8.wma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wma"/><Relationship Id="rId1" Type="http://schemas.microsoft.com/office/2007/relationships/media" Target="../media/media9.wm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wma"/><Relationship Id="rId1" Type="http://schemas.microsoft.com/office/2007/relationships/media" Target="../media/media10.wm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audio" Target="../media/media11.wma"/><Relationship Id="rId1" Type="http://schemas.microsoft.com/office/2007/relationships/media" Target="../media/media11.wma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wma"/><Relationship Id="rId1" Type="http://schemas.microsoft.com/office/2007/relationships/media" Target="../media/media12.wma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wma"/><Relationship Id="rId1" Type="http://schemas.microsoft.com/office/2007/relationships/media" Target="../media/media13.wma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wma"/><Relationship Id="rId1" Type="http://schemas.microsoft.com/office/2007/relationships/media" Target="../media/media14.wma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wma"/><Relationship Id="rId1" Type="http://schemas.microsoft.com/office/2007/relationships/media" Target="../media/media15.wma"/><Relationship Id="rId6" Type="http://schemas.openxmlformats.org/officeDocument/2006/relationships/image" Target="../media/image2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wma"/><Relationship Id="rId1" Type="http://schemas.microsoft.com/office/2007/relationships/media" Target="../media/media16.wma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7.wma"/><Relationship Id="rId1" Type="http://schemas.microsoft.com/office/2007/relationships/media" Target="../media/media17.wma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audio" Target="../media/media18.wma"/><Relationship Id="rId1" Type="http://schemas.microsoft.com/office/2007/relationships/media" Target="../media/media18.wma"/><Relationship Id="rId6" Type="http://schemas.openxmlformats.org/officeDocument/2006/relationships/image" Target="../media/image13.png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wma"/><Relationship Id="rId1" Type="http://schemas.microsoft.com/office/2007/relationships/media" Target="../media/media19.wma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wma"/><Relationship Id="rId1" Type="http://schemas.microsoft.com/office/2007/relationships/media" Target="../media/media20.wma"/><Relationship Id="rId6" Type="http://schemas.openxmlformats.org/officeDocument/2006/relationships/image" Target="../media/image2.png"/><Relationship Id="rId5" Type="http://schemas.openxmlformats.org/officeDocument/2006/relationships/image" Target="../media/image14.png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1.wma"/><Relationship Id="rId1" Type="http://schemas.microsoft.com/office/2007/relationships/media" Target="../media/media21.wma"/><Relationship Id="rId6" Type="http://schemas.openxmlformats.org/officeDocument/2006/relationships/image" Target="../media/image2.png"/><Relationship Id="rId5" Type="http://schemas.openxmlformats.org/officeDocument/2006/relationships/image" Target="../media/image13.png"/><Relationship Id="rId4" Type="http://schemas.openxmlformats.org/officeDocument/2006/relationships/image" Target="../media/image1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22.wma"/><Relationship Id="rId1" Type="http://schemas.microsoft.com/office/2007/relationships/media" Target="../media/media22.wma"/><Relationship Id="rId6" Type="http://schemas.openxmlformats.org/officeDocument/2006/relationships/image" Target="../media/image15.png"/><Relationship Id="rId5" Type="http://schemas.openxmlformats.org/officeDocument/2006/relationships/image" Target="../media/image13.png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2.png"/><Relationship Id="rId2" Type="http://schemas.openxmlformats.org/officeDocument/2006/relationships/audio" Target="../media/media23.wma"/><Relationship Id="rId1" Type="http://schemas.microsoft.com/office/2007/relationships/media" Target="../media/media23.wma"/><Relationship Id="rId6" Type="http://schemas.openxmlformats.org/officeDocument/2006/relationships/image" Target="../media/image3.png"/><Relationship Id="rId5" Type="http://schemas.openxmlformats.org/officeDocument/2006/relationships/image" Target="../media/image16.png"/><Relationship Id="rId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audio" Target="../media/media24.wma"/><Relationship Id="rId1" Type="http://schemas.microsoft.com/office/2007/relationships/media" Target="../media/media24.wma"/><Relationship Id="rId6" Type="http://schemas.openxmlformats.org/officeDocument/2006/relationships/image" Target="../media/image17.png"/><Relationship Id="rId5" Type="http://schemas.openxmlformats.org/officeDocument/2006/relationships/image" Target="../media/image10.png"/><Relationship Id="rId4" Type="http://schemas.openxmlformats.org/officeDocument/2006/relationships/image" Target="../media/image1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5.wma"/><Relationship Id="rId1" Type="http://schemas.microsoft.com/office/2007/relationships/media" Target="../media/media25.wma"/><Relationship Id="rId6" Type="http://schemas.openxmlformats.org/officeDocument/2006/relationships/image" Target="../media/image2.png"/><Relationship Id="rId5" Type="http://schemas.openxmlformats.org/officeDocument/2006/relationships/image" Target="../media/image10.png"/><Relationship Id="rId4" Type="http://schemas.openxmlformats.org/officeDocument/2006/relationships/image" Target="../media/image1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6.wma"/><Relationship Id="rId1" Type="http://schemas.microsoft.com/office/2007/relationships/media" Target="../media/media26.wma"/><Relationship Id="rId5" Type="http://schemas.openxmlformats.org/officeDocument/2006/relationships/image" Target="../media/image2.png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audio" Target="../media/media27.wma"/><Relationship Id="rId1" Type="http://schemas.microsoft.com/office/2007/relationships/media" Target="../media/media27.wma"/><Relationship Id="rId6" Type="http://schemas.openxmlformats.org/officeDocument/2006/relationships/image" Target="../media/image3.png"/><Relationship Id="rId5" Type="http://schemas.openxmlformats.org/officeDocument/2006/relationships/image" Target="../media/image16.png"/><Relationship Id="rId4" Type="http://schemas.openxmlformats.org/officeDocument/2006/relationships/image" Target="../media/image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8.wma"/><Relationship Id="rId1" Type="http://schemas.microsoft.com/office/2007/relationships/media" Target="../media/media28.wma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audio" Target="../media/media29.wma"/><Relationship Id="rId1" Type="http://schemas.microsoft.com/office/2007/relationships/media" Target="../media/media29.wma"/><Relationship Id="rId6" Type="http://schemas.openxmlformats.org/officeDocument/2006/relationships/image" Target="../media/image16.png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0.wma"/><Relationship Id="rId1" Type="http://schemas.microsoft.com/office/2007/relationships/media" Target="../media/media30.wma"/><Relationship Id="rId6" Type="http://schemas.openxmlformats.org/officeDocument/2006/relationships/image" Target="../media/image2.png"/><Relationship Id="rId5" Type="http://schemas.openxmlformats.org/officeDocument/2006/relationships/image" Target="../media/image16.png"/><Relationship Id="rId4" Type="http://schemas.openxmlformats.org/officeDocument/2006/relationships/image" Target="../media/image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1.wma"/><Relationship Id="rId1" Type="http://schemas.microsoft.com/office/2007/relationships/media" Target="../media/media31.wma"/><Relationship Id="rId5" Type="http://schemas.openxmlformats.org/officeDocument/2006/relationships/image" Target="../media/image2.png"/><Relationship Id="rId4" Type="http://schemas.openxmlformats.org/officeDocument/2006/relationships/image" Target="../media/image1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audio" Target="../media/media32.wma"/><Relationship Id="rId1" Type="http://schemas.microsoft.com/office/2007/relationships/media" Target="../media/media32.wma"/><Relationship Id="rId6" Type="http://schemas.openxmlformats.org/officeDocument/2006/relationships/image" Target="../media/image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3.wma"/><Relationship Id="rId1" Type="http://schemas.microsoft.com/office/2007/relationships/media" Target="../media/media33.wma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4.wma"/><Relationship Id="rId1" Type="http://schemas.microsoft.com/office/2007/relationships/media" Target="../media/media34.wma"/><Relationship Id="rId6" Type="http://schemas.openxmlformats.org/officeDocument/2006/relationships/image" Target="../media/image2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5.wma"/><Relationship Id="rId1" Type="http://schemas.microsoft.com/office/2007/relationships/media" Target="../media/media35.wma"/><Relationship Id="rId6" Type="http://schemas.openxmlformats.org/officeDocument/2006/relationships/image" Target="../media/image2.png"/><Relationship Id="rId5" Type="http://schemas.openxmlformats.org/officeDocument/2006/relationships/image" Target="../media/image10.png"/><Relationship Id="rId4" Type="http://schemas.openxmlformats.org/officeDocument/2006/relationships/image" Target="../media/image11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2.png"/><Relationship Id="rId2" Type="http://schemas.openxmlformats.org/officeDocument/2006/relationships/audio" Target="../media/media36.wma"/><Relationship Id="rId1" Type="http://schemas.microsoft.com/office/2007/relationships/media" Target="../media/media36.wma"/><Relationship Id="rId6" Type="http://schemas.openxmlformats.org/officeDocument/2006/relationships/image" Target="../media/image22.png"/><Relationship Id="rId11" Type="http://schemas.openxmlformats.org/officeDocument/2006/relationships/image" Target="../media/image2.png"/><Relationship Id="rId5" Type="http://schemas.openxmlformats.org/officeDocument/2006/relationships/image" Target="../media/image21.png"/><Relationship Id="rId10" Type="http://schemas.openxmlformats.org/officeDocument/2006/relationships/image" Target="../media/image25.png"/><Relationship Id="rId4" Type="http://schemas.openxmlformats.org/officeDocument/2006/relationships/image" Target="../media/image20.png"/><Relationship Id="rId9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7.wma"/><Relationship Id="rId1" Type="http://schemas.microsoft.com/office/2007/relationships/media" Target="../media/media37.wma"/><Relationship Id="rId6" Type="http://schemas.openxmlformats.org/officeDocument/2006/relationships/image" Target="../media/image2.png"/><Relationship Id="rId5" Type="http://schemas.openxmlformats.org/officeDocument/2006/relationships/image" Target="../media/image26.png"/><Relationship Id="rId4" Type="http://schemas.openxmlformats.org/officeDocument/2006/relationships/image" Target="../media/image1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8.wma"/><Relationship Id="rId1" Type="http://schemas.microsoft.com/office/2007/relationships/media" Target="../media/media38.wma"/><Relationship Id="rId5" Type="http://schemas.openxmlformats.org/officeDocument/2006/relationships/image" Target="../media/image2.png"/><Relationship Id="rId4" Type="http://schemas.openxmlformats.org/officeDocument/2006/relationships/image" Target="../media/image1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9.wma"/><Relationship Id="rId1" Type="http://schemas.microsoft.com/office/2007/relationships/media" Target="../media/media39.wma"/><Relationship Id="rId5" Type="http://schemas.openxmlformats.org/officeDocument/2006/relationships/image" Target="../media/image2.png"/><Relationship Id="rId4" Type="http://schemas.openxmlformats.org/officeDocument/2006/relationships/image" Target="../media/image2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audio" Target="../media/media40.wma"/><Relationship Id="rId1" Type="http://schemas.microsoft.com/office/2007/relationships/media" Target="../media/media40.wma"/><Relationship Id="rId6" Type="http://schemas.openxmlformats.org/officeDocument/2006/relationships/image" Target="../media/image22.png"/><Relationship Id="rId5" Type="http://schemas.openxmlformats.org/officeDocument/2006/relationships/image" Target="../media/image28.png"/><Relationship Id="rId4" Type="http://schemas.openxmlformats.org/officeDocument/2006/relationships/image" Target="../media/image16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0.png"/><Relationship Id="rId2" Type="http://schemas.openxmlformats.org/officeDocument/2006/relationships/audio" Target="../media/media41.wma"/><Relationship Id="rId1" Type="http://schemas.microsoft.com/office/2007/relationships/media" Target="../media/media41.wma"/><Relationship Id="rId6" Type="http://schemas.openxmlformats.org/officeDocument/2006/relationships/image" Target="../media/image29.png"/><Relationship Id="rId5" Type="http://schemas.openxmlformats.org/officeDocument/2006/relationships/image" Target="../media/image5.png"/><Relationship Id="rId4" Type="http://schemas.openxmlformats.org/officeDocument/2006/relationships/image" Target="../media/image1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1.png"/><Relationship Id="rId2" Type="http://schemas.openxmlformats.org/officeDocument/2006/relationships/audio" Target="../media/media42.wma"/><Relationship Id="rId1" Type="http://schemas.microsoft.com/office/2007/relationships/media" Target="../media/media42.wma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3.png"/><Relationship Id="rId2" Type="http://schemas.openxmlformats.org/officeDocument/2006/relationships/audio" Target="../media/media43.wma"/><Relationship Id="rId1" Type="http://schemas.microsoft.com/office/2007/relationships/media" Target="../media/media43.wma"/><Relationship Id="rId6" Type="http://schemas.openxmlformats.org/officeDocument/2006/relationships/image" Target="../media/image32.png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4.wma"/><Relationship Id="rId1" Type="http://schemas.microsoft.com/office/2007/relationships/media" Target="../media/media44.wma"/><Relationship Id="rId6" Type="http://schemas.openxmlformats.org/officeDocument/2006/relationships/image" Target="../media/image6.png"/><Relationship Id="rId5" Type="http://schemas.openxmlformats.org/officeDocument/2006/relationships/image" Target="../media/image10.png"/><Relationship Id="rId4" Type="http://schemas.openxmlformats.org/officeDocument/2006/relationships/image" Target="../media/image1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5.wma"/><Relationship Id="rId1" Type="http://schemas.microsoft.com/office/2007/relationships/media" Target="../media/media45.wma"/><Relationship Id="rId5" Type="http://schemas.openxmlformats.org/officeDocument/2006/relationships/image" Target="../media/image6.png"/><Relationship Id="rId4" Type="http://schemas.openxmlformats.org/officeDocument/2006/relationships/image" Target="../media/image3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6.wma"/><Relationship Id="rId1" Type="http://schemas.microsoft.com/office/2007/relationships/media" Target="../media/media46.wma"/><Relationship Id="rId6" Type="http://schemas.openxmlformats.org/officeDocument/2006/relationships/image" Target="../media/image6.png"/><Relationship Id="rId5" Type="http://schemas.openxmlformats.org/officeDocument/2006/relationships/image" Target="../media/image35.png"/><Relationship Id="rId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7.wma"/><Relationship Id="rId1" Type="http://schemas.microsoft.com/office/2007/relationships/media" Target="../media/media47.wma"/><Relationship Id="rId6" Type="http://schemas.openxmlformats.org/officeDocument/2006/relationships/image" Target="../media/image6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wma"/><Relationship Id="rId1" Type="http://schemas.microsoft.com/office/2007/relationships/media" Target="../media/media6.wma"/><Relationship Id="rId6" Type="http://schemas.openxmlformats.org/officeDocument/2006/relationships/image" Target="../media/image8.png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wma"/><Relationship Id="rId1" Type="http://schemas.microsoft.com/office/2007/relationships/media" Target="../media/media7.wma"/><Relationship Id="rId6" Type="http://schemas.openxmlformats.org/officeDocument/2006/relationships/image" Target="../media/image8.png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3">
                  <a:lumMod val="40000"/>
                  <a:lumOff val="60000"/>
                </a:schemeClr>
              </a:gs>
              <a:gs pos="35000">
                <a:schemeClr val="accent3">
                  <a:lumMod val="75000"/>
                </a:schemeClr>
              </a:gs>
              <a:gs pos="100000">
                <a:schemeClr val="accent3">
                  <a:lumMod val="40000"/>
                  <a:lumOff val="60000"/>
                </a:schemeClr>
              </a:gs>
            </a:gsLst>
          </a:gra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/>
          <p:cNvSpPr txBox="1"/>
          <p:nvPr/>
        </p:nvSpPr>
        <p:spPr>
          <a:xfrm>
            <a:off x="1974224" y="1772816"/>
            <a:ext cx="5256584" cy="313932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6600" dirty="0"/>
              <a:t>Test your </a:t>
            </a:r>
            <a:r>
              <a:rPr lang="en-GB" sz="6600" dirty="0" err="1"/>
              <a:t>SPaG</a:t>
            </a:r>
            <a:r>
              <a:rPr lang="en-GB" sz="6600" dirty="0"/>
              <a:t> with Timmy the Cat</a:t>
            </a:r>
          </a:p>
        </p:txBody>
      </p:sp>
    </p:spTree>
    <p:extLst>
      <p:ext uri="{BB962C8B-B14F-4D97-AF65-F5344CB8AC3E}">
        <p14:creationId xmlns:p14="http://schemas.microsoft.com/office/powerpoint/2010/main" val="1604236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0799" y="2060848"/>
            <a:ext cx="35283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The cat </a:t>
            </a:r>
            <a:r>
              <a:rPr lang="en-GB" sz="2800" dirty="0">
                <a:solidFill>
                  <a:srgbClr val="FF0000"/>
                </a:solidFill>
              </a:rPr>
              <a:t>sat</a:t>
            </a:r>
            <a:r>
              <a:rPr lang="en-GB" sz="2800" dirty="0"/>
              <a:t> on the mat.</a:t>
            </a:r>
          </a:p>
        </p:txBody>
      </p:sp>
      <p:pic>
        <p:nvPicPr>
          <p:cNvPr id="6" name="Picture 4" descr="C:\Users\Oliver\Desktop\Untitled 1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040" y="3584328"/>
            <a:ext cx="3849911" cy="1865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Oliver\Desktop\cat3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703195"/>
            <a:ext cx="1348476" cy="23287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Users\Oliver\Desktop\Untitled 1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717032"/>
            <a:ext cx="4309512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Oliver\Desktop\Untitled 7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3256" y="3235366"/>
            <a:ext cx="2484699" cy="15605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543546" y="2060848"/>
            <a:ext cx="42148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The cat </a:t>
            </a:r>
            <a:r>
              <a:rPr lang="en-GB" sz="2800" dirty="0">
                <a:solidFill>
                  <a:srgbClr val="FF0000"/>
                </a:solidFill>
              </a:rPr>
              <a:t>walked</a:t>
            </a:r>
            <a:r>
              <a:rPr lang="en-GB" sz="2800" dirty="0"/>
              <a:t> on the mat.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437926" y="295977"/>
            <a:ext cx="9352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FF0000"/>
                </a:solidFill>
              </a:rPr>
              <a:t>verb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51520" y="321588"/>
            <a:ext cx="20162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7030A0"/>
                </a:solidFill>
              </a:rPr>
              <a:t>What am I?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269239" y="187154"/>
            <a:ext cx="1294649" cy="792088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Down Arrow 15"/>
          <p:cNvSpPr/>
          <p:nvPr/>
        </p:nvSpPr>
        <p:spPr>
          <a:xfrm>
            <a:off x="1835696" y="1844824"/>
            <a:ext cx="144016" cy="288032"/>
          </a:xfrm>
          <a:prstGeom prst="downArrow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Down Arrow 16"/>
          <p:cNvSpPr/>
          <p:nvPr/>
        </p:nvSpPr>
        <p:spPr>
          <a:xfrm>
            <a:off x="6228184" y="1791219"/>
            <a:ext cx="144016" cy="288032"/>
          </a:xfrm>
          <a:prstGeom prst="downArrow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verbs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90592" y="3215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438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4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83668" y="1556792"/>
            <a:ext cx="5976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The cat is going to </a:t>
            </a:r>
            <a:r>
              <a:rPr lang="en-GB" sz="2800" dirty="0">
                <a:solidFill>
                  <a:srgbClr val="FF0000"/>
                </a:solidFill>
              </a:rPr>
              <a:t>walk</a:t>
            </a:r>
            <a:r>
              <a:rPr lang="en-GB" sz="2800" dirty="0"/>
              <a:t> across the mat.</a:t>
            </a:r>
          </a:p>
        </p:txBody>
      </p:sp>
      <p:pic>
        <p:nvPicPr>
          <p:cNvPr id="10" name="Picture 4" descr="C:\Users\Oliver\Desktop\Untitled 1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9702" y="2492896"/>
            <a:ext cx="4751643" cy="2302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Oliver\Desktop\Untitled 7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406" y="2636912"/>
            <a:ext cx="2664296" cy="16733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2415839" y="296146"/>
            <a:ext cx="10081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FF0000"/>
                </a:solidFill>
              </a:rPr>
              <a:t>verb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51520" y="321588"/>
            <a:ext cx="20162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7030A0"/>
                </a:solidFill>
              </a:rPr>
              <a:t>What am I?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403507" y="187154"/>
            <a:ext cx="1232390" cy="792088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Down Arrow 17"/>
          <p:cNvSpPr/>
          <p:nvPr/>
        </p:nvSpPr>
        <p:spPr>
          <a:xfrm>
            <a:off x="4618126" y="1412776"/>
            <a:ext cx="144016" cy="288032"/>
          </a:xfrm>
          <a:prstGeom prst="downArrow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verbs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66545" y="3974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618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5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483768" y="321588"/>
            <a:ext cx="12241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FF0000"/>
                </a:solidFill>
              </a:rPr>
              <a:t>noun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600486" y="1772816"/>
            <a:ext cx="42148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The cat is going for a </a:t>
            </a:r>
            <a:r>
              <a:rPr lang="en-GB" sz="2800" dirty="0">
                <a:solidFill>
                  <a:srgbClr val="FF0000"/>
                </a:solidFill>
              </a:rPr>
              <a:t>walk</a:t>
            </a:r>
            <a:r>
              <a:rPr lang="en-GB" sz="2800" dirty="0"/>
              <a:t>.</a:t>
            </a:r>
          </a:p>
        </p:txBody>
      </p:sp>
      <p:pic>
        <p:nvPicPr>
          <p:cNvPr id="14" name="Picture 4" descr="C:\Users\Oliver\Desktop\Untitled 1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718" y="2492896"/>
            <a:ext cx="4458116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Oliver\Desktop\Untitled 7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780928"/>
            <a:ext cx="2637023" cy="16561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251520" y="321588"/>
            <a:ext cx="20162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7030A0"/>
                </a:solidFill>
              </a:rPr>
              <a:t>What am I?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425648" y="187154"/>
            <a:ext cx="1282256" cy="792088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Down Arrow 17"/>
          <p:cNvSpPr/>
          <p:nvPr/>
        </p:nvSpPr>
        <p:spPr>
          <a:xfrm>
            <a:off x="5286535" y="1340768"/>
            <a:ext cx="144016" cy="288032"/>
          </a:xfrm>
          <a:prstGeom prst="downArrow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noun end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52320" y="7467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598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1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66647" y="1750897"/>
            <a:ext cx="32763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FF0000"/>
                </a:solidFill>
              </a:rPr>
              <a:t>Walk</a:t>
            </a:r>
            <a:r>
              <a:rPr lang="en-GB" sz="2800" dirty="0"/>
              <a:t> across the mat.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390490" y="348683"/>
            <a:ext cx="27543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FF0000"/>
                </a:solidFill>
              </a:rPr>
              <a:t>imperative verb</a:t>
            </a:r>
          </a:p>
        </p:txBody>
      </p:sp>
      <p:pic>
        <p:nvPicPr>
          <p:cNvPr id="10" name="Picture 4" descr="C:\Users\Oliver\Desktop\Untitled 1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666" y="2686628"/>
            <a:ext cx="3676499" cy="1781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Oliver\Desktop\Untitled 7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40" y="2570326"/>
            <a:ext cx="2373560" cy="14907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C:\Users\Oliver\Desktop\Untitled 1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8268" y="3093811"/>
            <a:ext cx="3899153" cy="1889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5727185" y="1741098"/>
            <a:ext cx="24759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FF0000"/>
                </a:solidFill>
              </a:rPr>
              <a:t>Sit</a:t>
            </a:r>
            <a:r>
              <a:rPr lang="en-GB" sz="2800" dirty="0"/>
              <a:t> on the mat.</a:t>
            </a:r>
          </a:p>
        </p:txBody>
      </p:sp>
      <p:pic>
        <p:nvPicPr>
          <p:cNvPr id="17" name="Picture 2" descr="C:\Users\Oliver\Desktop\cat3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5440" y="2307159"/>
            <a:ext cx="1167969" cy="2017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251520" y="321588"/>
            <a:ext cx="20162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7030A0"/>
                </a:solidFill>
              </a:rPr>
              <a:t>What am I?</a:t>
            </a:r>
          </a:p>
        </p:txBody>
      </p:sp>
      <p:sp>
        <p:nvSpPr>
          <p:cNvPr id="20" name="Rectangle 19"/>
          <p:cNvSpPr/>
          <p:nvPr/>
        </p:nvSpPr>
        <p:spPr>
          <a:xfrm>
            <a:off x="2369413" y="214249"/>
            <a:ext cx="2634635" cy="792088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Down Arrow 20"/>
          <p:cNvSpPr/>
          <p:nvPr/>
        </p:nvSpPr>
        <p:spPr>
          <a:xfrm>
            <a:off x="1349320" y="1501217"/>
            <a:ext cx="144016" cy="288032"/>
          </a:xfrm>
          <a:prstGeom prst="downArrow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Down Arrow 21"/>
          <p:cNvSpPr/>
          <p:nvPr/>
        </p:nvSpPr>
        <p:spPr>
          <a:xfrm>
            <a:off x="5940152" y="1462865"/>
            <a:ext cx="144016" cy="288032"/>
          </a:xfrm>
          <a:prstGeom prst="downArrow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imperative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668344" y="4051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823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7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" descr="C:\Users\Oliver\Desktop\Untitled 1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7336" y="2715920"/>
            <a:ext cx="5052531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1678985" y="1654662"/>
            <a:ext cx="57764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The </a:t>
            </a:r>
            <a:r>
              <a:rPr lang="en-GB" sz="2800" dirty="0">
                <a:solidFill>
                  <a:srgbClr val="FF0000"/>
                </a:solidFill>
              </a:rPr>
              <a:t>friendly</a:t>
            </a:r>
            <a:r>
              <a:rPr lang="en-GB" sz="2800" dirty="0"/>
              <a:t> cat sat on the </a:t>
            </a:r>
            <a:r>
              <a:rPr lang="en-GB" sz="2800" dirty="0">
                <a:solidFill>
                  <a:srgbClr val="FF0000"/>
                </a:solidFill>
              </a:rPr>
              <a:t>green</a:t>
            </a:r>
            <a:r>
              <a:rPr lang="en-GB" sz="2800" dirty="0"/>
              <a:t> mat.</a:t>
            </a:r>
          </a:p>
        </p:txBody>
      </p:sp>
      <p:pic>
        <p:nvPicPr>
          <p:cNvPr id="17" name="Picture 2" descr="C:\Users\Oliver\Desktop\cat3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3601" y="2197304"/>
            <a:ext cx="1498411" cy="25877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396167" y="318436"/>
            <a:ext cx="17921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FF0000"/>
                </a:solidFill>
              </a:rPr>
              <a:t>adjective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51520" y="321588"/>
            <a:ext cx="20162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7030A0"/>
                </a:solidFill>
              </a:rPr>
              <a:t>What am I?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294066" y="187154"/>
            <a:ext cx="1701870" cy="792088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Down Arrow 19"/>
          <p:cNvSpPr/>
          <p:nvPr/>
        </p:nvSpPr>
        <p:spPr>
          <a:xfrm>
            <a:off x="2915816" y="1422858"/>
            <a:ext cx="144016" cy="288032"/>
          </a:xfrm>
          <a:prstGeom prst="downArrow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Down Arrow 20"/>
          <p:cNvSpPr/>
          <p:nvPr/>
        </p:nvSpPr>
        <p:spPr>
          <a:xfrm>
            <a:off x="5940152" y="1422858"/>
            <a:ext cx="144016" cy="288032"/>
          </a:xfrm>
          <a:prstGeom prst="downArrow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adjectives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40352" y="36964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623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5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" descr="C:\Users\Oliver\Desktop\Untitled 1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4802" y="2564903"/>
            <a:ext cx="5433000" cy="2632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323528" y="1772816"/>
            <a:ext cx="8640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The cat sat on the mat </a:t>
            </a:r>
            <a:r>
              <a:rPr lang="en-GB" sz="2800" dirty="0">
                <a:solidFill>
                  <a:srgbClr val="FF0000"/>
                </a:solidFill>
              </a:rPr>
              <a:t>because</a:t>
            </a:r>
            <a:r>
              <a:rPr lang="en-GB" sz="2800" dirty="0"/>
              <a:t> it was more comfortable.</a:t>
            </a:r>
          </a:p>
        </p:txBody>
      </p:sp>
      <p:pic>
        <p:nvPicPr>
          <p:cNvPr id="17" name="Picture 2" descr="C:\Users\Oliver\Desktop\cat3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5719" y="2329685"/>
            <a:ext cx="1114715" cy="19250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623171" y="321588"/>
            <a:ext cx="19477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FF0000"/>
                </a:solidFill>
              </a:rPr>
              <a:t>connective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1520" y="321588"/>
            <a:ext cx="20162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7030A0"/>
                </a:solidFill>
              </a:rPr>
              <a:t>What am I?</a:t>
            </a:r>
          </a:p>
        </p:txBody>
      </p:sp>
      <p:sp>
        <p:nvSpPr>
          <p:cNvPr id="8" name="Rectangle 7"/>
          <p:cNvSpPr/>
          <p:nvPr/>
        </p:nvSpPr>
        <p:spPr>
          <a:xfrm>
            <a:off x="2495591" y="187154"/>
            <a:ext cx="2104864" cy="792088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Down Arrow 8"/>
          <p:cNvSpPr/>
          <p:nvPr/>
        </p:nvSpPr>
        <p:spPr>
          <a:xfrm>
            <a:off x="4211960" y="1565865"/>
            <a:ext cx="144016" cy="288032"/>
          </a:xfrm>
          <a:prstGeom prst="downArrow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conective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68344" y="36964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228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8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8320" y="1630470"/>
            <a:ext cx="36902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FF0000"/>
                </a:solidFill>
              </a:rPr>
              <a:t>He</a:t>
            </a:r>
            <a:r>
              <a:rPr lang="en-GB" sz="2800" dirty="0"/>
              <a:t> sat on </a:t>
            </a:r>
            <a:r>
              <a:rPr lang="en-GB" sz="2800" dirty="0">
                <a:solidFill>
                  <a:srgbClr val="FF0000"/>
                </a:solidFill>
              </a:rPr>
              <a:t>his</a:t>
            </a:r>
            <a:r>
              <a:rPr lang="en-GB" sz="2800" dirty="0"/>
              <a:t> green mat.</a:t>
            </a:r>
          </a:p>
        </p:txBody>
      </p:sp>
      <p:pic>
        <p:nvPicPr>
          <p:cNvPr id="1026" name="Picture 2" descr="C:\Users\Oliver\Desktop\ca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320" y="2106810"/>
            <a:ext cx="3711655" cy="31488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148064" y="1660930"/>
            <a:ext cx="33617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FF0000"/>
                </a:solidFill>
              </a:rPr>
              <a:t>They</a:t>
            </a:r>
            <a:r>
              <a:rPr lang="en-GB" sz="2800" dirty="0"/>
              <a:t> sat on </a:t>
            </a:r>
            <a:r>
              <a:rPr lang="en-GB" sz="2800" dirty="0">
                <a:solidFill>
                  <a:srgbClr val="FF0000"/>
                </a:solidFill>
              </a:rPr>
              <a:t>their</a:t>
            </a:r>
            <a:r>
              <a:rPr lang="en-GB" sz="2800" dirty="0"/>
              <a:t> mat.</a:t>
            </a:r>
          </a:p>
        </p:txBody>
      </p:sp>
      <p:pic>
        <p:nvPicPr>
          <p:cNvPr id="7" name="Picture 2" descr="C:\Users\Oliver\Desktop\ca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0206" y="2547580"/>
            <a:ext cx="4158257" cy="35276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Oliver\Desktop\cat3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7927" y="3348936"/>
            <a:ext cx="1043698" cy="18024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Oliver\Desktop\cat3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323243" y="3348936"/>
            <a:ext cx="931015" cy="16078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699792" y="321588"/>
            <a:ext cx="1656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FF0000"/>
                </a:solidFill>
              </a:rPr>
              <a:t>pronoun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51520" y="321588"/>
            <a:ext cx="20162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7030A0"/>
                </a:solidFill>
              </a:rPr>
              <a:t>What am I?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388939" y="187154"/>
            <a:ext cx="2094617" cy="792088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Down Arrow 16"/>
          <p:cNvSpPr/>
          <p:nvPr/>
        </p:nvSpPr>
        <p:spPr>
          <a:xfrm>
            <a:off x="611560" y="1381166"/>
            <a:ext cx="144016" cy="288032"/>
          </a:xfrm>
          <a:prstGeom prst="downArrow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Down Arrow 17"/>
          <p:cNvSpPr/>
          <p:nvPr/>
        </p:nvSpPr>
        <p:spPr>
          <a:xfrm>
            <a:off x="2123728" y="1411348"/>
            <a:ext cx="144016" cy="288032"/>
          </a:xfrm>
          <a:prstGeom prst="downArrow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Down Arrow 18"/>
          <p:cNvSpPr/>
          <p:nvPr/>
        </p:nvSpPr>
        <p:spPr>
          <a:xfrm>
            <a:off x="5580112" y="1450076"/>
            <a:ext cx="144016" cy="288032"/>
          </a:xfrm>
          <a:prstGeom prst="downArrow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Down Arrow 19"/>
          <p:cNvSpPr/>
          <p:nvPr/>
        </p:nvSpPr>
        <p:spPr>
          <a:xfrm>
            <a:off x="7277927" y="1486454"/>
            <a:ext cx="144016" cy="288032"/>
          </a:xfrm>
          <a:prstGeom prst="downArrow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ronoun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99776" y="27839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860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6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47670" y="1544151"/>
            <a:ext cx="5976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The cat sat </a:t>
            </a:r>
            <a:r>
              <a:rPr lang="en-GB" sz="2800" dirty="0">
                <a:solidFill>
                  <a:srgbClr val="FF0000"/>
                </a:solidFill>
              </a:rPr>
              <a:t>patiently</a:t>
            </a:r>
            <a:r>
              <a:rPr lang="en-GB" sz="2800" dirty="0"/>
              <a:t> on the green mat.</a:t>
            </a:r>
          </a:p>
        </p:txBody>
      </p:sp>
      <p:pic>
        <p:nvPicPr>
          <p:cNvPr id="1026" name="Picture 2" descr="C:\Users\Oliver\Desktop\ca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79" y="2132856"/>
            <a:ext cx="4320488" cy="36653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473886" y="301344"/>
            <a:ext cx="2232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FF0000"/>
                </a:solidFill>
              </a:rPr>
              <a:t>adverb how </a:t>
            </a:r>
          </a:p>
        </p:txBody>
      </p:sp>
      <p:pic>
        <p:nvPicPr>
          <p:cNvPr id="5122" name="Picture 2" descr="C:\Users\Oliver\Desktop\Untitled 9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1701" y="4787576"/>
            <a:ext cx="940267" cy="6980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51520" y="321588"/>
            <a:ext cx="20162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7030A0"/>
                </a:solidFill>
              </a:rPr>
              <a:t>What am I?</a:t>
            </a:r>
          </a:p>
        </p:txBody>
      </p:sp>
      <p:sp>
        <p:nvSpPr>
          <p:cNvPr id="7" name="Rectangle 6"/>
          <p:cNvSpPr/>
          <p:nvPr/>
        </p:nvSpPr>
        <p:spPr>
          <a:xfrm>
            <a:off x="2473886" y="187154"/>
            <a:ext cx="2206125" cy="792088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Down Arrow 7"/>
          <p:cNvSpPr/>
          <p:nvPr/>
        </p:nvSpPr>
        <p:spPr>
          <a:xfrm>
            <a:off x="3851170" y="1289591"/>
            <a:ext cx="144016" cy="288032"/>
          </a:xfrm>
          <a:prstGeom prst="downArrow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adverb how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73794" y="3493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117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9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37114" y="1511206"/>
            <a:ext cx="6552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The cat </a:t>
            </a:r>
            <a:r>
              <a:rPr lang="en-GB" sz="2800" dirty="0">
                <a:solidFill>
                  <a:srgbClr val="FF0000"/>
                </a:solidFill>
              </a:rPr>
              <a:t>sometimes</a:t>
            </a:r>
            <a:r>
              <a:rPr lang="en-GB" sz="2800" dirty="0"/>
              <a:t> sits on the green mat.</a:t>
            </a:r>
          </a:p>
        </p:txBody>
      </p:sp>
      <p:pic>
        <p:nvPicPr>
          <p:cNvPr id="1026" name="Picture 2" descr="C:\Users\Oliver\Desktop\ca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354" y="2183185"/>
            <a:ext cx="4104464" cy="34820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483768" y="321588"/>
            <a:ext cx="2376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FF0000"/>
                </a:solidFill>
              </a:rPr>
              <a:t>adverb when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51520" y="321588"/>
            <a:ext cx="20162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7030A0"/>
                </a:solidFill>
              </a:rPr>
              <a:t>What am I?</a:t>
            </a:r>
          </a:p>
        </p:txBody>
      </p:sp>
      <p:sp>
        <p:nvSpPr>
          <p:cNvPr id="7" name="Rectangle 6"/>
          <p:cNvSpPr/>
          <p:nvPr/>
        </p:nvSpPr>
        <p:spPr>
          <a:xfrm>
            <a:off x="2415586" y="187154"/>
            <a:ext cx="2364442" cy="792088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4" descr="C:\Users\Oliver\Desktop\Untitled 1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8913" y="3796617"/>
            <a:ext cx="3847383" cy="1864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Down Arrow 8"/>
          <p:cNvSpPr/>
          <p:nvPr/>
        </p:nvSpPr>
        <p:spPr>
          <a:xfrm>
            <a:off x="3275856" y="1340768"/>
            <a:ext cx="144016" cy="288032"/>
          </a:xfrm>
          <a:prstGeom prst="downArrow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adverb  when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68344" y="4046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808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0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36282" y="1588029"/>
            <a:ext cx="29523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The cat sat </a:t>
            </a:r>
            <a:r>
              <a:rPr lang="en-GB" sz="2800" dirty="0">
                <a:solidFill>
                  <a:srgbClr val="FF0000"/>
                </a:solidFill>
              </a:rPr>
              <a:t>down</a:t>
            </a:r>
            <a:r>
              <a:rPr lang="en-GB" sz="2800" dirty="0"/>
              <a:t>.</a:t>
            </a:r>
          </a:p>
        </p:txBody>
      </p:sp>
      <p:pic>
        <p:nvPicPr>
          <p:cNvPr id="1026" name="Picture 2" descr="C:\Users\Oliver\Desktop\ca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132856"/>
            <a:ext cx="4465467" cy="37883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630573" y="321588"/>
            <a:ext cx="23762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FF0000"/>
                </a:solidFill>
              </a:rPr>
              <a:t>adverb where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51520" y="321588"/>
            <a:ext cx="20162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7030A0"/>
                </a:solidFill>
              </a:rPr>
              <a:t>What am I?</a:t>
            </a:r>
          </a:p>
        </p:txBody>
      </p:sp>
      <p:sp>
        <p:nvSpPr>
          <p:cNvPr id="7" name="Rectangle 6"/>
          <p:cNvSpPr/>
          <p:nvPr/>
        </p:nvSpPr>
        <p:spPr>
          <a:xfrm>
            <a:off x="2495590" y="187154"/>
            <a:ext cx="2511248" cy="792088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Down Arrow 7"/>
          <p:cNvSpPr/>
          <p:nvPr/>
        </p:nvSpPr>
        <p:spPr>
          <a:xfrm>
            <a:off x="4862822" y="1340768"/>
            <a:ext cx="144016" cy="288032"/>
          </a:xfrm>
          <a:prstGeom prst="downArrow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adverb down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80312" y="12400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632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5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012160" y="404664"/>
            <a:ext cx="2664296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dirty="0"/>
              <a:t>pronoun</a:t>
            </a:r>
          </a:p>
          <a:p>
            <a:pPr>
              <a:lnSpc>
                <a:spcPct val="150000"/>
              </a:lnSpc>
            </a:pPr>
            <a:r>
              <a:rPr lang="en-GB" dirty="0"/>
              <a:t>proper noun</a:t>
            </a:r>
          </a:p>
          <a:p>
            <a:pPr>
              <a:lnSpc>
                <a:spcPct val="150000"/>
              </a:lnSpc>
            </a:pPr>
            <a:r>
              <a:rPr lang="en-GB" dirty="0"/>
              <a:t>question</a:t>
            </a:r>
          </a:p>
          <a:p>
            <a:pPr>
              <a:lnSpc>
                <a:spcPct val="150000"/>
              </a:lnSpc>
            </a:pPr>
            <a:r>
              <a:rPr lang="en-GB" dirty="0"/>
              <a:t>semicolon</a:t>
            </a:r>
          </a:p>
          <a:p>
            <a:pPr>
              <a:lnSpc>
                <a:spcPct val="150000"/>
              </a:lnSpc>
            </a:pPr>
            <a:r>
              <a:rPr lang="en-GB" dirty="0"/>
              <a:t>singular</a:t>
            </a:r>
          </a:p>
          <a:p>
            <a:pPr>
              <a:lnSpc>
                <a:spcPct val="150000"/>
              </a:lnSpc>
            </a:pPr>
            <a:r>
              <a:rPr lang="en-GB" dirty="0"/>
              <a:t>statement</a:t>
            </a:r>
          </a:p>
          <a:p>
            <a:pPr>
              <a:lnSpc>
                <a:spcPct val="150000"/>
              </a:lnSpc>
            </a:pPr>
            <a:r>
              <a:rPr lang="en-GB" dirty="0"/>
              <a:t>subject</a:t>
            </a:r>
          </a:p>
          <a:p>
            <a:pPr>
              <a:lnSpc>
                <a:spcPct val="150000"/>
              </a:lnSpc>
            </a:pPr>
            <a:r>
              <a:rPr lang="en-GB" dirty="0"/>
              <a:t>subject verb agreement</a:t>
            </a:r>
          </a:p>
          <a:p>
            <a:pPr>
              <a:lnSpc>
                <a:spcPct val="150000"/>
              </a:lnSpc>
            </a:pPr>
            <a:r>
              <a:rPr lang="en-GB" dirty="0"/>
              <a:t>subordinate clause</a:t>
            </a:r>
          </a:p>
          <a:p>
            <a:pPr>
              <a:lnSpc>
                <a:spcPct val="150000"/>
              </a:lnSpc>
            </a:pPr>
            <a:r>
              <a:rPr lang="en-GB" dirty="0"/>
              <a:t>suffix</a:t>
            </a:r>
          </a:p>
          <a:p>
            <a:pPr>
              <a:lnSpc>
                <a:spcPct val="150000"/>
              </a:lnSpc>
            </a:pPr>
            <a:r>
              <a:rPr lang="en-GB" dirty="0"/>
              <a:t>synonym</a:t>
            </a:r>
          </a:p>
          <a:p>
            <a:pPr>
              <a:lnSpc>
                <a:spcPct val="150000"/>
              </a:lnSpc>
            </a:pPr>
            <a:r>
              <a:rPr lang="en-GB" dirty="0"/>
              <a:t>verb</a:t>
            </a:r>
          </a:p>
        </p:txBody>
      </p:sp>
      <p:sp>
        <p:nvSpPr>
          <p:cNvPr id="8" name="Rectangle 7"/>
          <p:cNvSpPr/>
          <p:nvPr/>
        </p:nvSpPr>
        <p:spPr>
          <a:xfrm>
            <a:off x="467544" y="404664"/>
            <a:ext cx="1800200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dirty="0"/>
              <a:t>abstract noun</a:t>
            </a:r>
          </a:p>
          <a:p>
            <a:pPr>
              <a:lnSpc>
                <a:spcPct val="150000"/>
              </a:lnSpc>
            </a:pPr>
            <a:r>
              <a:rPr lang="en-GB" dirty="0"/>
              <a:t>adjective</a:t>
            </a:r>
          </a:p>
          <a:p>
            <a:pPr>
              <a:lnSpc>
                <a:spcPct val="150000"/>
              </a:lnSpc>
            </a:pPr>
            <a:r>
              <a:rPr lang="en-GB" dirty="0"/>
              <a:t>adverb how</a:t>
            </a:r>
          </a:p>
          <a:p>
            <a:pPr>
              <a:lnSpc>
                <a:spcPct val="150000"/>
              </a:lnSpc>
            </a:pPr>
            <a:r>
              <a:rPr lang="en-GB" dirty="0"/>
              <a:t>adverb when</a:t>
            </a:r>
          </a:p>
          <a:p>
            <a:pPr>
              <a:lnSpc>
                <a:spcPct val="150000"/>
              </a:lnSpc>
            </a:pPr>
            <a:r>
              <a:rPr lang="en-GB" dirty="0"/>
              <a:t>adverb where</a:t>
            </a:r>
          </a:p>
          <a:p>
            <a:pPr>
              <a:lnSpc>
                <a:spcPct val="150000"/>
              </a:lnSpc>
            </a:pPr>
            <a:r>
              <a:rPr lang="en-GB" dirty="0"/>
              <a:t>antonym</a:t>
            </a:r>
          </a:p>
          <a:p>
            <a:pPr>
              <a:lnSpc>
                <a:spcPct val="150000"/>
              </a:lnSpc>
            </a:pPr>
            <a:r>
              <a:rPr lang="en-GB" dirty="0"/>
              <a:t>article</a:t>
            </a:r>
          </a:p>
          <a:p>
            <a:pPr>
              <a:lnSpc>
                <a:spcPct val="150000"/>
              </a:lnSpc>
            </a:pPr>
            <a:r>
              <a:rPr lang="en-GB" dirty="0"/>
              <a:t>brackets</a:t>
            </a:r>
          </a:p>
          <a:p>
            <a:pPr>
              <a:lnSpc>
                <a:spcPct val="150000"/>
              </a:lnSpc>
            </a:pPr>
            <a:r>
              <a:rPr lang="en-GB" dirty="0"/>
              <a:t>collective noun</a:t>
            </a:r>
          </a:p>
          <a:p>
            <a:pPr>
              <a:lnSpc>
                <a:spcPct val="150000"/>
              </a:lnSpc>
            </a:pPr>
            <a:r>
              <a:rPr lang="en-GB" dirty="0"/>
              <a:t>colon</a:t>
            </a:r>
          </a:p>
          <a:p>
            <a:pPr>
              <a:lnSpc>
                <a:spcPct val="150000"/>
              </a:lnSpc>
            </a:pPr>
            <a:r>
              <a:rPr lang="en-GB" dirty="0"/>
              <a:t>command</a:t>
            </a:r>
          </a:p>
          <a:p>
            <a:pPr>
              <a:lnSpc>
                <a:spcPct val="150000"/>
              </a:lnSpc>
            </a:pPr>
            <a:r>
              <a:rPr lang="en-GB" dirty="0"/>
              <a:t>common noun</a:t>
            </a:r>
          </a:p>
          <a:p>
            <a:pPr>
              <a:lnSpc>
                <a:spcPct val="150000"/>
              </a:lnSpc>
            </a:pPr>
            <a:r>
              <a:rPr lang="en-GB" dirty="0"/>
              <a:t>connective</a:t>
            </a:r>
          </a:p>
          <a:p>
            <a:pPr>
              <a:lnSpc>
                <a:spcPct val="150000"/>
              </a:lnSpc>
            </a:pPr>
            <a:r>
              <a:rPr lang="en-GB" dirty="0"/>
              <a:t>double negative</a:t>
            </a:r>
          </a:p>
        </p:txBody>
      </p:sp>
      <p:sp>
        <p:nvSpPr>
          <p:cNvPr id="9" name="Rectangle 8"/>
          <p:cNvSpPr/>
          <p:nvPr/>
        </p:nvSpPr>
        <p:spPr>
          <a:xfrm>
            <a:off x="2987824" y="399130"/>
            <a:ext cx="2448272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dirty="0"/>
              <a:t>ellipse</a:t>
            </a:r>
          </a:p>
          <a:p>
            <a:pPr>
              <a:lnSpc>
                <a:spcPct val="150000"/>
              </a:lnSpc>
            </a:pPr>
            <a:r>
              <a:rPr lang="en-GB" dirty="0"/>
              <a:t>embedded clause</a:t>
            </a:r>
          </a:p>
          <a:p>
            <a:pPr>
              <a:lnSpc>
                <a:spcPct val="150000"/>
              </a:lnSpc>
            </a:pPr>
            <a:r>
              <a:rPr lang="en-GB" dirty="0"/>
              <a:t>future tense</a:t>
            </a:r>
          </a:p>
          <a:p>
            <a:pPr>
              <a:lnSpc>
                <a:spcPct val="150000"/>
              </a:lnSpc>
            </a:pPr>
            <a:r>
              <a:rPr lang="en-GB" dirty="0"/>
              <a:t>grammatically correct</a:t>
            </a:r>
          </a:p>
          <a:p>
            <a:pPr>
              <a:lnSpc>
                <a:spcPct val="150000"/>
              </a:lnSpc>
            </a:pPr>
            <a:r>
              <a:rPr lang="en-GB" dirty="0"/>
              <a:t>imperative verb</a:t>
            </a:r>
          </a:p>
          <a:p>
            <a:pPr>
              <a:lnSpc>
                <a:spcPct val="150000"/>
              </a:lnSpc>
            </a:pPr>
            <a:r>
              <a:rPr lang="en-GB" dirty="0"/>
              <a:t>main clause</a:t>
            </a:r>
          </a:p>
          <a:p>
            <a:pPr>
              <a:lnSpc>
                <a:spcPct val="150000"/>
              </a:lnSpc>
            </a:pPr>
            <a:r>
              <a:rPr lang="en-GB" dirty="0"/>
              <a:t>object</a:t>
            </a:r>
          </a:p>
          <a:p>
            <a:pPr>
              <a:lnSpc>
                <a:spcPct val="150000"/>
              </a:lnSpc>
            </a:pPr>
            <a:r>
              <a:rPr lang="en-GB" dirty="0"/>
              <a:t>passive</a:t>
            </a:r>
          </a:p>
          <a:p>
            <a:pPr>
              <a:lnSpc>
                <a:spcPct val="150000"/>
              </a:lnSpc>
            </a:pPr>
            <a:r>
              <a:rPr lang="en-GB" dirty="0"/>
              <a:t>past tense</a:t>
            </a:r>
          </a:p>
          <a:p>
            <a:pPr>
              <a:lnSpc>
                <a:spcPct val="150000"/>
              </a:lnSpc>
            </a:pPr>
            <a:r>
              <a:rPr lang="en-GB" dirty="0"/>
              <a:t>phrase</a:t>
            </a:r>
          </a:p>
          <a:p>
            <a:pPr>
              <a:lnSpc>
                <a:spcPct val="150000"/>
              </a:lnSpc>
            </a:pPr>
            <a:r>
              <a:rPr lang="en-GB" dirty="0"/>
              <a:t>plural</a:t>
            </a:r>
          </a:p>
          <a:p>
            <a:pPr>
              <a:lnSpc>
                <a:spcPct val="150000"/>
              </a:lnSpc>
            </a:pPr>
            <a:r>
              <a:rPr lang="en-GB" dirty="0"/>
              <a:t>prefix</a:t>
            </a:r>
          </a:p>
          <a:p>
            <a:pPr>
              <a:lnSpc>
                <a:spcPct val="150000"/>
              </a:lnSpc>
            </a:pPr>
            <a:r>
              <a:rPr lang="en-GB" dirty="0"/>
              <a:t>preposition</a:t>
            </a:r>
          </a:p>
          <a:p>
            <a:pPr>
              <a:lnSpc>
                <a:spcPct val="150000"/>
              </a:lnSpc>
            </a:pPr>
            <a:r>
              <a:rPr lang="en-GB" dirty="0"/>
              <a:t>present tense</a:t>
            </a:r>
          </a:p>
        </p:txBody>
      </p:sp>
    </p:spTree>
    <p:extLst>
      <p:ext uri="{BB962C8B-B14F-4D97-AF65-F5344CB8AC3E}">
        <p14:creationId xmlns:p14="http://schemas.microsoft.com/office/powerpoint/2010/main" val="7710513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" descr="C:\Users\Oliver\Desktop\Untitled 1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509" y="2469064"/>
            <a:ext cx="3943900" cy="1911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Oliver\Desktop\cat3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106" y="2685088"/>
            <a:ext cx="1502355" cy="25945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516459" y="321588"/>
            <a:ext cx="20326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FF0000"/>
                </a:solidFill>
              </a:rPr>
              <a:t>preposition</a:t>
            </a:r>
          </a:p>
        </p:txBody>
      </p:sp>
      <p:pic>
        <p:nvPicPr>
          <p:cNvPr id="3074" name="Picture 2" descr="C:\Users\Oliver\Desktop\Untitled 12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0208" y="2420888"/>
            <a:ext cx="3649405" cy="20857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970208" y="1756959"/>
            <a:ext cx="34724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/>
              <a:t>The cat sat </a:t>
            </a:r>
            <a:r>
              <a:rPr lang="en-GB" sz="2400" dirty="0">
                <a:solidFill>
                  <a:srgbClr val="FF0000"/>
                </a:solidFill>
              </a:rPr>
              <a:t>under</a:t>
            </a:r>
            <a:r>
              <a:rPr lang="en-GB" sz="2400" dirty="0"/>
              <a:t> the mat.</a:t>
            </a:r>
          </a:p>
        </p:txBody>
      </p:sp>
      <p:sp>
        <p:nvSpPr>
          <p:cNvPr id="3" name="Rectangle 2"/>
          <p:cNvSpPr/>
          <p:nvPr/>
        </p:nvSpPr>
        <p:spPr>
          <a:xfrm>
            <a:off x="376281" y="1756959"/>
            <a:ext cx="39727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/>
              <a:t>The cat sat </a:t>
            </a:r>
            <a:r>
              <a:rPr lang="en-GB" sz="2400" dirty="0">
                <a:solidFill>
                  <a:srgbClr val="FF0000"/>
                </a:solidFill>
              </a:rPr>
              <a:t>in front </a:t>
            </a:r>
            <a:r>
              <a:rPr lang="en-GB" sz="2400" dirty="0"/>
              <a:t>of the mat.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51520" y="321588"/>
            <a:ext cx="20162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7030A0"/>
                </a:solidFill>
              </a:rPr>
              <a:t>What am I?</a:t>
            </a:r>
          </a:p>
        </p:txBody>
      </p:sp>
      <p:sp>
        <p:nvSpPr>
          <p:cNvPr id="20" name="Rectangle 19"/>
          <p:cNvSpPr/>
          <p:nvPr/>
        </p:nvSpPr>
        <p:spPr>
          <a:xfrm>
            <a:off x="2408465" y="187154"/>
            <a:ext cx="2079944" cy="792088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Down Arrow 20"/>
          <p:cNvSpPr/>
          <p:nvPr/>
        </p:nvSpPr>
        <p:spPr>
          <a:xfrm>
            <a:off x="2393461" y="1503187"/>
            <a:ext cx="144016" cy="288032"/>
          </a:xfrm>
          <a:prstGeom prst="downArrow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Down Arrow 21"/>
          <p:cNvSpPr/>
          <p:nvPr/>
        </p:nvSpPr>
        <p:spPr>
          <a:xfrm>
            <a:off x="6706420" y="1503187"/>
            <a:ext cx="144016" cy="288032"/>
          </a:xfrm>
          <a:prstGeom prst="downArrow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reposition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833033" y="2352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842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95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C:\Users\Oliver\Desktop\Untitled 1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7536" y="2694325"/>
            <a:ext cx="5408470" cy="2620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678519" y="319258"/>
            <a:ext cx="13681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FF0000"/>
                </a:solidFill>
              </a:rPr>
              <a:t>article</a:t>
            </a:r>
          </a:p>
        </p:txBody>
      </p:sp>
      <p:pic>
        <p:nvPicPr>
          <p:cNvPr id="6" name="Picture 2" descr="C:\Users\Oliver\Desktop\cat3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9204" y="2276872"/>
            <a:ext cx="1236207" cy="21348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2102837" y="1698611"/>
            <a:ext cx="388766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/>
              <a:t>There is </a:t>
            </a:r>
            <a:r>
              <a:rPr lang="en-GB" sz="2800" b="1" dirty="0">
                <a:solidFill>
                  <a:srgbClr val="FF0000"/>
                </a:solidFill>
              </a:rPr>
              <a:t>a</a:t>
            </a:r>
            <a:r>
              <a:rPr lang="en-GB" sz="2800" dirty="0"/>
              <a:t> cat on </a:t>
            </a:r>
            <a:r>
              <a:rPr lang="en-GB" sz="2800" b="1" dirty="0">
                <a:solidFill>
                  <a:srgbClr val="FF0000"/>
                </a:solidFill>
              </a:rPr>
              <a:t>the</a:t>
            </a:r>
            <a:r>
              <a:rPr lang="en-GB" sz="2800" dirty="0"/>
              <a:t> mat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51520" y="321588"/>
            <a:ext cx="20162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7030A0"/>
                </a:solidFill>
              </a:rPr>
              <a:t>What am I?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678519" y="187154"/>
            <a:ext cx="1605449" cy="792088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Down Arrow 11"/>
          <p:cNvSpPr/>
          <p:nvPr/>
        </p:nvSpPr>
        <p:spPr>
          <a:xfrm>
            <a:off x="3463398" y="1484784"/>
            <a:ext cx="144016" cy="288032"/>
          </a:xfrm>
          <a:prstGeom prst="downArrow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Down Arrow 12"/>
          <p:cNvSpPr/>
          <p:nvPr/>
        </p:nvSpPr>
        <p:spPr>
          <a:xfrm>
            <a:off x="4847196" y="1486096"/>
            <a:ext cx="144016" cy="288032"/>
          </a:xfrm>
          <a:prstGeom prst="downArrow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articles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84368" y="14860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529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5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C:\Users\Oliver\Desktop\Untitled 1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852936"/>
            <a:ext cx="3932837" cy="1905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Oliver\Desktop\Untitled 10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1560" y="2451185"/>
            <a:ext cx="3276864" cy="27395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5292080" y="1871246"/>
            <a:ext cx="27798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>
                <a:solidFill>
                  <a:srgbClr val="FF0000"/>
                </a:solidFill>
              </a:rPr>
              <a:t>The cat has a toy.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737233" y="250436"/>
            <a:ext cx="18993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FF0000"/>
                </a:solidFill>
              </a:rPr>
              <a:t>statement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93853" y="1896515"/>
            <a:ext cx="339407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>
                <a:solidFill>
                  <a:srgbClr val="FF0000"/>
                </a:solidFill>
              </a:rPr>
              <a:t>The cat has run away.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79512" y="188640"/>
            <a:ext cx="44644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7030A0"/>
                </a:solidFill>
              </a:rPr>
              <a:t>What type of sentence am I?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720579" y="116002"/>
            <a:ext cx="1916010" cy="792088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Down Arrow 17"/>
          <p:cNvSpPr/>
          <p:nvPr/>
        </p:nvSpPr>
        <p:spPr>
          <a:xfrm>
            <a:off x="1979712" y="1268760"/>
            <a:ext cx="144016" cy="288032"/>
          </a:xfrm>
          <a:prstGeom prst="downArrow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Down Arrow 18"/>
          <p:cNvSpPr/>
          <p:nvPr/>
        </p:nvSpPr>
        <p:spPr>
          <a:xfrm>
            <a:off x="6605223" y="1287309"/>
            <a:ext cx="144016" cy="288032"/>
          </a:xfrm>
          <a:prstGeom prst="downArrow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statements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06760" y="45810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531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5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21221" y="1628800"/>
            <a:ext cx="40210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Why is the cat under the mat</a:t>
            </a:r>
            <a:r>
              <a:rPr lang="en-GB" sz="2400" b="1" dirty="0">
                <a:solidFill>
                  <a:srgbClr val="FF0000"/>
                </a:solidFill>
              </a:rPr>
              <a:t>?</a:t>
            </a:r>
            <a:r>
              <a:rPr lang="en-GB" sz="2400" dirty="0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11" name="Picture 2" descr="C:\Users\Oliver\Desktop\Untitled 1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356992"/>
            <a:ext cx="3312368" cy="27691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4001951" y="2708920"/>
            <a:ext cx="51420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Why is the cat not playing with its toy</a:t>
            </a:r>
            <a:r>
              <a:rPr lang="en-GB" sz="2400" b="1" dirty="0">
                <a:solidFill>
                  <a:srgbClr val="FF0000"/>
                </a:solidFill>
              </a:rPr>
              <a:t>?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967996" y="156444"/>
            <a:ext cx="180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FF0000"/>
                </a:solidFill>
              </a:rPr>
              <a:t>question</a:t>
            </a:r>
          </a:p>
        </p:txBody>
      </p:sp>
      <p:pic>
        <p:nvPicPr>
          <p:cNvPr id="18" name="Picture 2" descr="C:\Users\Oliver\Desktop\Untitled 1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990" y="2265192"/>
            <a:ext cx="3168352" cy="18107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4841556" y="54206"/>
            <a:ext cx="1746668" cy="792088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TextBox 21"/>
          <p:cNvSpPr txBox="1"/>
          <p:nvPr/>
        </p:nvSpPr>
        <p:spPr>
          <a:xfrm>
            <a:off x="179512" y="188640"/>
            <a:ext cx="44644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7030A0"/>
                </a:solidFill>
              </a:rPr>
              <a:t>What type of sentence am I?</a:t>
            </a:r>
          </a:p>
        </p:txBody>
      </p:sp>
      <p:pic>
        <p:nvPicPr>
          <p:cNvPr id="2" name="questions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851920" y="42930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3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5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40426" y="2070705"/>
            <a:ext cx="38608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Get out from under that mat!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80780" y="226731"/>
            <a:ext cx="1952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FF0000"/>
                </a:solidFill>
              </a:rPr>
              <a:t>command</a:t>
            </a:r>
          </a:p>
        </p:txBody>
      </p:sp>
      <p:pic>
        <p:nvPicPr>
          <p:cNvPr id="10" name="Picture 4" descr="C:\Users\Oliver\Desktop\Untitled 1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800" y="2896817"/>
            <a:ext cx="4154422" cy="2013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1076790" y="1971866"/>
            <a:ext cx="236231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Get off that mat! </a:t>
            </a:r>
          </a:p>
        </p:txBody>
      </p:sp>
      <p:pic>
        <p:nvPicPr>
          <p:cNvPr id="18" name="Picture 2" descr="C:\Users\Oliver\Desktop\Untitled 1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915" y="2896817"/>
            <a:ext cx="3522311" cy="20130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Oliver\Desktop\Untitled 7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50652" y="3655027"/>
            <a:ext cx="1998040" cy="12548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4778915" y="92297"/>
            <a:ext cx="1869495" cy="792088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Down Arrow 19"/>
          <p:cNvSpPr/>
          <p:nvPr/>
        </p:nvSpPr>
        <p:spPr>
          <a:xfrm>
            <a:off x="2113930" y="1268760"/>
            <a:ext cx="144016" cy="288032"/>
          </a:xfrm>
          <a:prstGeom prst="downArrow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Down Arrow 20"/>
          <p:cNvSpPr/>
          <p:nvPr/>
        </p:nvSpPr>
        <p:spPr>
          <a:xfrm>
            <a:off x="6468062" y="1288474"/>
            <a:ext cx="144016" cy="288032"/>
          </a:xfrm>
          <a:prstGeom prst="downArrow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TextBox 21"/>
          <p:cNvSpPr txBox="1"/>
          <p:nvPr/>
        </p:nvSpPr>
        <p:spPr>
          <a:xfrm>
            <a:off x="179512" y="188640"/>
            <a:ext cx="44644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7030A0"/>
                </a:solidFill>
              </a:rPr>
              <a:t>What type of sentence am I?</a:t>
            </a:r>
          </a:p>
        </p:txBody>
      </p:sp>
      <p:pic>
        <p:nvPicPr>
          <p:cNvPr id="2" name="commands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778915" y="460509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174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1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1520" y="2011760"/>
            <a:ext cx="878631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200" dirty="0"/>
              <a:t>Timmy sat patiently  on  the green mat.</a:t>
            </a:r>
          </a:p>
        </p:txBody>
      </p:sp>
      <p:pic>
        <p:nvPicPr>
          <p:cNvPr id="1026" name="Picture 2" descr="C:\Users\Oliver\Desktop\ca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2636912"/>
            <a:ext cx="4608512" cy="39096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059832" y="1688595"/>
            <a:ext cx="8192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rgbClr val="FF0000"/>
                </a:solidFill>
              </a:rPr>
              <a:t>Adverb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79512" y="188640"/>
            <a:ext cx="72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7030A0"/>
                </a:solidFill>
              </a:rPr>
              <a:t>What are all the parts of the sentence called?</a:t>
            </a:r>
          </a:p>
        </p:txBody>
      </p:sp>
      <p:sp>
        <p:nvSpPr>
          <p:cNvPr id="2" name="Rectangle 1"/>
          <p:cNvSpPr/>
          <p:nvPr/>
        </p:nvSpPr>
        <p:spPr>
          <a:xfrm>
            <a:off x="735299" y="1427783"/>
            <a:ext cx="88396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b="1" dirty="0">
                <a:solidFill>
                  <a:srgbClr val="FF0000"/>
                </a:solidFill>
              </a:rPr>
              <a:t>Proper </a:t>
            </a:r>
          </a:p>
          <a:p>
            <a:pPr algn="ctr"/>
            <a:r>
              <a:rPr lang="en-GB" b="1" dirty="0">
                <a:solidFill>
                  <a:srgbClr val="FF0000"/>
                </a:solidFill>
              </a:rPr>
              <a:t>Noun</a:t>
            </a:r>
            <a:endParaRPr lang="en-GB" dirty="0"/>
          </a:p>
        </p:txBody>
      </p:sp>
      <p:sp>
        <p:nvSpPr>
          <p:cNvPr id="3" name="Rectangle 2"/>
          <p:cNvSpPr/>
          <p:nvPr/>
        </p:nvSpPr>
        <p:spPr>
          <a:xfrm>
            <a:off x="1880906" y="1657817"/>
            <a:ext cx="629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Verb</a:t>
            </a:r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4302007" y="1657817"/>
            <a:ext cx="12801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Preposition</a:t>
            </a:r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5582166" y="1657817"/>
            <a:ext cx="8098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Article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6516216" y="1657817"/>
            <a:ext cx="10770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Adjective</a:t>
            </a:r>
            <a:endParaRPr lang="en-GB" dirty="0"/>
          </a:p>
        </p:txBody>
      </p:sp>
      <p:sp>
        <p:nvSpPr>
          <p:cNvPr id="10" name="Rectangle 9"/>
          <p:cNvSpPr/>
          <p:nvPr/>
        </p:nvSpPr>
        <p:spPr>
          <a:xfrm>
            <a:off x="7668344" y="1427783"/>
            <a:ext cx="110479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b="1" dirty="0">
                <a:solidFill>
                  <a:srgbClr val="FF0000"/>
                </a:solidFill>
              </a:rPr>
              <a:t>Common </a:t>
            </a:r>
          </a:p>
          <a:p>
            <a:pPr algn="ctr"/>
            <a:r>
              <a:rPr lang="en-GB" b="1" dirty="0">
                <a:solidFill>
                  <a:srgbClr val="FF0000"/>
                </a:solidFill>
              </a:rPr>
              <a:t>Noun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35299" y="1443172"/>
            <a:ext cx="883960" cy="63094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/>
          <p:cNvSpPr/>
          <p:nvPr/>
        </p:nvSpPr>
        <p:spPr>
          <a:xfrm>
            <a:off x="7702506" y="1443172"/>
            <a:ext cx="973950" cy="63094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/>
          <p:cNvSpPr/>
          <p:nvPr/>
        </p:nvSpPr>
        <p:spPr>
          <a:xfrm>
            <a:off x="1880906" y="1443172"/>
            <a:ext cx="883960" cy="63094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/>
          <p:cNvSpPr/>
          <p:nvPr/>
        </p:nvSpPr>
        <p:spPr>
          <a:xfrm>
            <a:off x="3059832" y="1443172"/>
            <a:ext cx="883960" cy="63094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/>
          <p:cNvSpPr/>
          <p:nvPr/>
        </p:nvSpPr>
        <p:spPr>
          <a:xfrm>
            <a:off x="4302006" y="1443172"/>
            <a:ext cx="1206097" cy="63094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/>
          <p:cNvSpPr/>
          <p:nvPr/>
        </p:nvSpPr>
        <p:spPr>
          <a:xfrm>
            <a:off x="6516215" y="1443172"/>
            <a:ext cx="1077027" cy="63094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/>
          <p:cNvSpPr/>
          <p:nvPr/>
        </p:nvSpPr>
        <p:spPr>
          <a:xfrm>
            <a:off x="5636915" y="1443172"/>
            <a:ext cx="755088" cy="63094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6593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02210" y="1737390"/>
            <a:ext cx="2088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soft, green mat</a:t>
            </a:r>
          </a:p>
        </p:txBody>
      </p:sp>
      <p:pic>
        <p:nvPicPr>
          <p:cNvPr id="2050" name="Picture 2" descr="C:\Users\Oliver\Desktop\Untitled 1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536348"/>
            <a:ext cx="2749534" cy="1332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Oliver\Desktop\Untitled 7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7187" y="2308421"/>
            <a:ext cx="2484276" cy="15602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104047" y="1693424"/>
            <a:ext cx="29305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running rapidly away</a:t>
            </a:r>
          </a:p>
        </p:txBody>
      </p:sp>
      <p:pic>
        <p:nvPicPr>
          <p:cNvPr id="15" name="Picture 2" descr="C:\Users\Oliver\Desktop\cat3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588224" y="2128384"/>
            <a:ext cx="1165858" cy="20134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2449362" y="321588"/>
            <a:ext cx="13093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FF0000"/>
                </a:solidFill>
              </a:rPr>
              <a:t>phrase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285384" y="1674047"/>
            <a:ext cx="26560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tasty bowl of food</a:t>
            </a:r>
          </a:p>
        </p:txBody>
      </p:sp>
      <p:pic>
        <p:nvPicPr>
          <p:cNvPr id="17" name="Picture 2" descr="C:\Users\Oliver\Desktop\Untitled 9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3427" y="3441152"/>
            <a:ext cx="961308" cy="7136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251520" y="321588"/>
            <a:ext cx="20162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7030A0"/>
                </a:solidFill>
              </a:rPr>
              <a:t>What am I?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375300" y="187154"/>
            <a:ext cx="1383431" cy="792088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Down Arrow 19"/>
          <p:cNvSpPr/>
          <p:nvPr/>
        </p:nvSpPr>
        <p:spPr>
          <a:xfrm>
            <a:off x="1554118" y="1196752"/>
            <a:ext cx="144016" cy="288032"/>
          </a:xfrm>
          <a:prstGeom prst="downArrow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Down Arrow 20"/>
          <p:cNvSpPr/>
          <p:nvPr/>
        </p:nvSpPr>
        <p:spPr>
          <a:xfrm>
            <a:off x="4520481" y="1196752"/>
            <a:ext cx="144016" cy="288032"/>
          </a:xfrm>
          <a:prstGeom prst="downArrow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Down Arrow 21"/>
          <p:cNvSpPr/>
          <p:nvPr/>
        </p:nvSpPr>
        <p:spPr>
          <a:xfrm>
            <a:off x="7308304" y="1206609"/>
            <a:ext cx="144016" cy="288032"/>
          </a:xfrm>
          <a:prstGeom prst="downArrow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hrases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868144" y="41548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101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15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2149" y="1772816"/>
            <a:ext cx="84249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FF0000"/>
                </a:solidFill>
              </a:rPr>
              <a:t>Timmy sat patiently on the green mat </a:t>
            </a:r>
            <a:r>
              <a:rPr lang="en-GB" sz="2800" dirty="0"/>
              <a:t>as his bowl of food was prepared.</a:t>
            </a:r>
          </a:p>
        </p:txBody>
      </p:sp>
      <p:pic>
        <p:nvPicPr>
          <p:cNvPr id="1026" name="Picture 2" descr="C:\Users\Oliver\Desktop\ca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8285" y="2348880"/>
            <a:ext cx="4662882" cy="39557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495590" y="311458"/>
            <a:ext cx="21210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FF0000"/>
                </a:solidFill>
              </a:rPr>
              <a:t>main clause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51520" y="321588"/>
            <a:ext cx="20162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7030A0"/>
                </a:solidFill>
              </a:rPr>
              <a:t>What am I?</a:t>
            </a:r>
          </a:p>
        </p:txBody>
      </p:sp>
      <p:sp>
        <p:nvSpPr>
          <p:cNvPr id="7" name="Rectangle 6"/>
          <p:cNvSpPr/>
          <p:nvPr/>
        </p:nvSpPr>
        <p:spPr>
          <a:xfrm>
            <a:off x="2468175" y="187154"/>
            <a:ext cx="1887801" cy="792088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2" descr="C:\Users\Oliver\Desktop\Untitled 989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669" y="4520003"/>
            <a:ext cx="1296144" cy="9622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Oliver\Desktop\Untitled 24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194520">
            <a:off x="1962971" y="3630032"/>
            <a:ext cx="609545" cy="9303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main clause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741567" y="279954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10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3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3568" y="1753496"/>
            <a:ext cx="74168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FF0000"/>
                </a:solidFill>
              </a:rPr>
              <a:t>After finishing his bowl of food, </a:t>
            </a:r>
            <a:r>
              <a:rPr lang="en-GB" sz="2800" dirty="0"/>
              <a:t>Timmy ran off into the garden.</a:t>
            </a:r>
          </a:p>
        </p:txBody>
      </p:sp>
      <p:pic>
        <p:nvPicPr>
          <p:cNvPr id="6" name="Picture 2" descr="C:\Users\Oliver\Desktop\Untitled 7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4248" y="2716877"/>
            <a:ext cx="4303702" cy="27029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Oliver\Desktop\Untitled 989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126" y="4258464"/>
            <a:ext cx="1514548" cy="11244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434025" y="321588"/>
            <a:ext cx="33123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FF0000"/>
                </a:solidFill>
              </a:rPr>
              <a:t>subordinate clause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51520" y="321588"/>
            <a:ext cx="20162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7030A0"/>
                </a:solidFill>
              </a:rPr>
              <a:t>What am I?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434025" y="260648"/>
            <a:ext cx="3002071" cy="792088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subordiante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08304" y="542559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654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5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9552" y="1556792"/>
            <a:ext cx="77768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Timmy, </a:t>
            </a:r>
            <a:r>
              <a:rPr lang="en-GB" sz="2800" dirty="0">
                <a:solidFill>
                  <a:srgbClr val="FF0000"/>
                </a:solidFill>
              </a:rPr>
              <a:t>who was a gentle cat</a:t>
            </a:r>
            <a:r>
              <a:rPr lang="en-GB" sz="2800" dirty="0"/>
              <a:t>, admired the beautiful flowers in the garden.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411760" y="317738"/>
            <a:ext cx="28803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FF0000"/>
                </a:solidFill>
              </a:rPr>
              <a:t>embedded clause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3478" y="2852936"/>
            <a:ext cx="4752528" cy="30365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51520" y="321588"/>
            <a:ext cx="20162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7030A0"/>
                </a:solidFill>
              </a:rPr>
              <a:t>What am I?</a:t>
            </a:r>
          </a:p>
        </p:txBody>
      </p:sp>
      <p:sp>
        <p:nvSpPr>
          <p:cNvPr id="9" name="Rectangle 8"/>
          <p:cNvSpPr/>
          <p:nvPr/>
        </p:nvSpPr>
        <p:spPr>
          <a:xfrm>
            <a:off x="2411761" y="183304"/>
            <a:ext cx="2880320" cy="792088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embeded clause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6416" y="43513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644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8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720091" y="2034426"/>
            <a:ext cx="132773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/>
              <a:t>The </a:t>
            </a:r>
            <a:r>
              <a:rPr lang="en-GB" sz="2800" b="1" dirty="0">
                <a:solidFill>
                  <a:srgbClr val="FF0000"/>
                </a:solidFill>
              </a:rPr>
              <a:t>cat</a:t>
            </a:r>
            <a:r>
              <a:rPr lang="en-GB" sz="2800" dirty="0"/>
              <a:t> </a:t>
            </a:r>
          </a:p>
        </p:txBody>
      </p:sp>
      <p:pic>
        <p:nvPicPr>
          <p:cNvPr id="3074" name="Picture 2" descr="C:\Users\Oliver\Desktop\Untitled 7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952" y="2469909"/>
            <a:ext cx="4508072" cy="28312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368060" y="330764"/>
            <a:ext cx="23884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FF0000"/>
                </a:solidFill>
              </a:rPr>
              <a:t>common noun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51520" y="321588"/>
            <a:ext cx="20882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7030A0"/>
                </a:solidFill>
              </a:rPr>
              <a:t>What am I?</a:t>
            </a:r>
          </a:p>
        </p:txBody>
      </p:sp>
      <p:sp>
        <p:nvSpPr>
          <p:cNvPr id="6" name="Rectangle 5"/>
          <p:cNvSpPr/>
          <p:nvPr/>
        </p:nvSpPr>
        <p:spPr>
          <a:xfrm>
            <a:off x="2207923" y="196330"/>
            <a:ext cx="2724117" cy="792088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Down Arrow 8"/>
          <p:cNvSpPr/>
          <p:nvPr/>
        </p:nvSpPr>
        <p:spPr>
          <a:xfrm>
            <a:off x="4610334" y="1844824"/>
            <a:ext cx="144016" cy="288032"/>
          </a:xfrm>
          <a:prstGeom prst="downArrow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com noun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96336" y="8448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801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03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4474" y="2210864"/>
            <a:ext cx="26642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The cat </a:t>
            </a:r>
            <a:r>
              <a:rPr lang="en-GB" sz="2000" dirty="0">
                <a:solidFill>
                  <a:srgbClr val="FF0000"/>
                </a:solidFill>
              </a:rPr>
              <a:t>was sat </a:t>
            </a:r>
            <a:r>
              <a:rPr lang="en-GB" sz="2000" dirty="0"/>
              <a:t>on the mat but isn’t now.</a:t>
            </a:r>
          </a:p>
        </p:txBody>
      </p:sp>
      <p:pic>
        <p:nvPicPr>
          <p:cNvPr id="2050" name="Picture 2" descr="C:\Users\Oliver\Desktop\Untitled 1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9869" y="3204250"/>
            <a:ext cx="2570852" cy="1245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Oliver\Desktop\Untitled 7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5606" y="3432675"/>
            <a:ext cx="1454561" cy="9135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145298" y="2181193"/>
            <a:ext cx="26642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The cat </a:t>
            </a:r>
            <a:r>
              <a:rPr lang="en-GB" sz="2000" dirty="0">
                <a:solidFill>
                  <a:srgbClr val="FF0000"/>
                </a:solidFill>
              </a:rPr>
              <a:t>is going to sit </a:t>
            </a:r>
            <a:r>
              <a:rPr lang="en-GB" sz="2000" dirty="0"/>
              <a:t>on the mat.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295044" y="2183116"/>
            <a:ext cx="22703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The cat </a:t>
            </a:r>
            <a:r>
              <a:rPr lang="en-GB" sz="2000" dirty="0">
                <a:solidFill>
                  <a:srgbClr val="FF0000"/>
                </a:solidFill>
              </a:rPr>
              <a:t>is sitting </a:t>
            </a:r>
            <a:r>
              <a:rPr lang="en-GB" sz="2000" dirty="0"/>
              <a:t>on the mat.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82235" y="1417051"/>
            <a:ext cx="9361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FF0000"/>
                </a:solidFill>
              </a:rPr>
              <a:t>past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696562" y="1417051"/>
            <a:ext cx="14672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FF0000"/>
                </a:solidFill>
              </a:rPr>
              <a:t>present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629172" y="1409416"/>
            <a:ext cx="13336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FF0000"/>
                </a:solidFill>
              </a:rPr>
              <a:t>future</a:t>
            </a:r>
          </a:p>
        </p:txBody>
      </p:sp>
      <p:pic>
        <p:nvPicPr>
          <p:cNvPr id="2052" name="Picture 4" descr="C:\Users\Oliver\Desktop\Untitled 1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6802" y="3429000"/>
            <a:ext cx="2516808" cy="1219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Oliver\Desktop\cat3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633130" y="3156065"/>
            <a:ext cx="749245" cy="12939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C:\Users\Oliver\Desktop\Untitled 1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474" y="3230438"/>
            <a:ext cx="2516808" cy="1219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Oliver\Desktop\cat3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9577" y="3375800"/>
            <a:ext cx="932242" cy="16099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251520" y="321588"/>
            <a:ext cx="20162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7030A0"/>
                </a:solidFill>
              </a:rPr>
              <a:t>What am I?</a:t>
            </a:r>
          </a:p>
        </p:txBody>
      </p:sp>
      <p:sp>
        <p:nvSpPr>
          <p:cNvPr id="19" name="Rectangle 18"/>
          <p:cNvSpPr/>
          <p:nvPr/>
        </p:nvSpPr>
        <p:spPr>
          <a:xfrm>
            <a:off x="902579" y="1313835"/>
            <a:ext cx="1095416" cy="792088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/>
          <p:cNvSpPr/>
          <p:nvPr/>
        </p:nvSpPr>
        <p:spPr>
          <a:xfrm>
            <a:off x="3655111" y="1258176"/>
            <a:ext cx="1368616" cy="792088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/>
          <p:cNvSpPr/>
          <p:nvPr/>
        </p:nvSpPr>
        <p:spPr>
          <a:xfrm>
            <a:off x="6480234" y="1234142"/>
            <a:ext cx="1368616" cy="792088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tense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991173" y="47971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127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1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9" grpId="0" animBg="1"/>
      <p:bldP spid="20" grpId="0" animBg="1"/>
      <p:bldP spid="2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1560" y="1897399"/>
            <a:ext cx="3024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The cat </a:t>
            </a:r>
            <a:r>
              <a:rPr lang="en-GB" sz="2400" dirty="0">
                <a:solidFill>
                  <a:srgbClr val="FF0000"/>
                </a:solidFill>
              </a:rPr>
              <a:t>sat</a:t>
            </a:r>
            <a:r>
              <a:rPr lang="en-GB" sz="2400" dirty="0"/>
              <a:t> on the </a:t>
            </a:r>
            <a:r>
              <a:rPr lang="en-GB" sz="2400" dirty="0">
                <a:solidFill>
                  <a:srgbClr val="FF0000"/>
                </a:solidFill>
              </a:rPr>
              <a:t>mat</a:t>
            </a:r>
            <a:r>
              <a:rPr lang="en-GB" sz="2400" dirty="0"/>
              <a:t>.</a:t>
            </a:r>
          </a:p>
        </p:txBody>
      </p:sp>
      <p:pic>
        <p:nvPicPr>
          <p:cNvPr id="2050" name="Picture 2" descr="C:\Users\Oliver\Desktop\Untitled 1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271581"/>
            <a:ext cx="2570852" cy="1245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921595" y="1844824"/>
            <a:ext cx="38268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The cat </a:t>
            </a:r>
            <a:r>
              <a:rPr lang="en-GB" sz="2400" dirty="0">
                <a:solidFill>
                  <a:srgbClr val="FF0000"/>
                </a:solidFill>
              </a:rPr>
              <a:t>squatted</a:t>
            </a:r>
            <a:r>
              <a:rPr lang="en-GB" sz="2400" dirty="0"/>
              <a:t> on the </a:t>
            </a:r>
            <a:r>
              <a:rPr lang="en-GB" sz="2400" dirty="0">
                <a:solidFill>
                  <a:srgbClr val="FF0000"/>
                </a:solidFill>
              </a:rPr>
              <a:t>rug</a:t>
            </a:r>
            <a:r>
              <a:rPr lang="en-GB" sz="2400" dirty="0"/>
              <a:t>.</a:t>
            </a:r>
          </a:p>
        </p:txBody>
      </p:sp>
      <p:pic>
        <p:nvPicPr>
          <p:cNvPr id="2052" name="Picture 4" descr="C:\Users\Oliver\Desktop\Untitled 1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429000"/>
            <a:ext cx="2516808" cy="1219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Oliver\Desktop\cat3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76906" y="2752929"/>
            <a:ext cx="932242" cy="16099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Oliver\Desktop\cat3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444208" y="2712336"/>
            <a:ext cx="932242" cy="16099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2437326" y="355073"/>
            <a:ext cx="17049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FF0000"/>
                </a:solidFill>
              </a:rPr>
              <a:t>synonym</a:t>
            </a:r>
          </a:p>
        </p:txBody>
      </p:sp>
      <p:sp>
        <p:nvSpPr>
          <p:cNvPr id="3" name="Right Arrow 2"/>
          <p:cNvSpPr/>
          <p:nvPr/>
        </p:nvSpPr>
        <p:spPr>
          <a:xfrm>
            <a:off x="3500426" y="2816932"/>
            <a:ext cx="1584176" cy="504056"/>
          </a:xfrm>
          <a:prstGeom prst="rightArrow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TextBox 19"/>
          <p:cNvSpPr txBox="1"/>
          <p:nvPr/>
        </p:nvSpPr>
        <p:spPr>
          <a:xfrm>
            <a:off x="251520" y="321588"/>
            <a:ext cx="20162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7030A0"/>
                </a:solidFill>
              </a:rPr>
              <a:t>What am I?</a:t>
            </a:r>
          </a:p>
        </p:txBody>
      </p:sp>
      <p:sp>
        <p:nvSpPr>
          <p:cNvPr id="21" name="Rectangle 20"/>
          <p:cNvSpPr/>
          <p:nvPr/>
        </p:nvSpPr>
        <p:spPr>
          <a:xfrm>
            <a:off x="2373860" y="260879"/>
            <a:ext cx="1612919" cy="792088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TextBox 23"/>
          <p:cNvSpPr txBox="1"/>
          <p:nvPr/>
        </p:nvSpPr>
        <p:spPr>
          <a:xfrm>
            <a:off x="3353383" y="4038776"/>
            <a:ext cx="18782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err="1">
                <a:solidFill>
                  <a:srgbClr val="FF0000"/>
                </a:solidFill>
              </a:rPr>
              <a:t>s_non_m</a:t>
            </a:r>
            <a:endParaRPr lang="en-GB" sz="3200" dirty="0">
              <a:solidFill>
                <a:srgbClr val="FF0000"/>
              </a:solidFill>
            </a:endParaRPr>
          </a:p>
        </p:txBody>
      </p:sp>
      <p:pic>
        <p:nvPicPr>
          <p:cNvPr id="25" name="synonyms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444208" y="48691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004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365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3568" y="1897399"/>
            <a:ext cx="31683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The cat </a:t>
            </a:r>
            <a:r>
              <a:rPr lang="en-GB" sz="2400" b="1" dirty="0">
                <a:solidFill>
                  <a:srgbClr val="FF0000"/>
                </a:solidFill>
              </a:rPr>
              <a:t>sat</a:t>
            </a:r>
            <a:r>
              <a:rPr lang="en-GB" sz="2400" dirty="0"/>
              <a:t> on the mat.</a:t>
            </a:r>
          </a:p>
        </p:txBody>
      </p:sp>
      <p:pic>
        <p:nvPicPr>
          <p:cNvPr id="2050" name="Picture 2" descr="C:\Users\Oliver\Desktop\Untitled 1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7406" y="3271580"/>
            <a:ext cx="4039965" cy="1957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897406" y="1960826"/>
            <a:ext cx="35388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The cat </a:t>
            </a:r>
            <a:r>
              <a:rPr lang="en-GB" sz="2400" b="1" dirty="0">
                <a:solidFill>
                  <a:srgbClr val="FF0000"/>
                </a:solidFill>
              </a:rPr>
              <a:t>stood</a:t>
            </a:r>
            <a:r>
              <a:rPr lang="en-GB" sz="2400" dirty="0">
                <a:solidFill>
                  <a:srgbClr val="FF0000"/>
                </a:solidFill>
              </a:rPr>
              <a:t> </a:t>
            </a:r>
            <a:r>
              <a:rPr lang="en-GB" sz="2400" dirty="0"/>
              <a:t>on the mat.</a:t>
            </a:r>
          </a:p>
        </p:txBody>
      </p:sp>
      <p:pic>
        <p:nvPicPr>
          <p:cNvPr id="2052" name="Picture 4" descr="C:\Users\Oliver\Desktop\Untitled 1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683" y="3271581"/>
            <a:ext cx="3742757" cy="1813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Oliver\Desktop\cat3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691680" y="2466602"/>
            <a:ext cx="1080120" cy="1865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Oliver\Desktop\Untitled 7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3140968"/>
            <a:ext cx="2117434" cy="13298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545190" y="355073"/>
            <a:ext cx="16053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FF0000"/>
                </a:solidFill>
              </a:rPr>
              <a:t>antonym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51520" y="321588"/>
            <a:ext cx="20162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7030A0"/>
                </a:solidFill>
              </a:rPr>
              <a:t>What am I?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442470" y="220639"/>
            <a:ext cx="1810786" cy="792088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ight Arrow 11"/>
          <p:cNvSpPr/>
          <p:nvPr/>
        </p:nvSpPr>
        <p:spPr>
          <a:xfrm>
            <a:off x="3500426" y="2816932"/>
            <a:ext cx="1584176" cy="504056"/>
          </a:xfrm>
          <a:prstGeom prst="rightArrow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/>
          <p:cNvSpPr txBox="1"/>
          <p:nvPr/>
        </p:nvSpPr>
        <p:spPr>
          <a:xfrm>
            <a:off x="3797926" y="4561964"/>
            <a:ext cx="16053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solidFill>
                  <a:srgbClr val="FF0000"/>
                </a:solidFill>
              </a:rPr>
              <a:t>a_t_n_m</a:t>
            </a:r>
            <a:endParaRPr lang="en-GB" sz="2800" b="1" dirty="0">
              <a:solidFill>
                <a:srgbClr val="FF0000"/>
              </a:solidFill>
            </a:endParaRPr>
          </a:p>
        </p:txBody>
      </p:sp>
      <p:pic>
        <p:nvPicPr>
          <p:cNvPr id="2" name="antonyms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87130" y="50360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96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8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19672" y="2119965"/>
            <a:ext cx="58542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The  </a:t>
            </a:r>
            <a:r>
              <a:rPr lang="en-GB" sz="2800" dirty="0">
                <a:solidFill>
                  <a:srgbClr val="FF0000"/>
                </a:solidFill>
              </a:rPr>
              <a:t>over</a:t>
            </a:r>
            <a:r>
              <a:rPr lang="en-GB" sz="2800" dirty="0"/>
              <a:t>confident</a:t>
            </a:r>
            <a:r>
              <a:rPr lang="en-GB" sz="2000" dirty="0"/>
              <a:t> </a:t>
            </a:r>
            <a:r>
              <a:rPr lang="en-GB" sz="2400" dirty="0"/>
              <a:t> cat fell off the mat.</a:t>
            </a:r>
          </a:p>
        </p:txBody>
      </p:sp>
      <p:pic>
        <p:nvPicPr>
          <p:cNvPr id="2050" name="Picture 2" descr="C:\Users\Oliver\Desktop\Untitled 1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14" y="3140968"/>
            <a:ext cx="4651306" cy="2253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Oliver\Desktop\Untitled 7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14081">
            <a:off x="3623759" y="3394563"/>
            <a:ext cx="2283346" cy="14340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555776" y="355073"/>
            <a:ext cx="1044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FF0000"/>
                </a:solidFill>
              </a:rPr>
              <a:t>prefix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077834" y="1935745"/>
            <a:ext cx="12182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rgbClr val="FF0000"/>
                </a:solidFill>
              </a:rPr>
              <a:t>Root Word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51520" y="321588"/>
            <a:ext cx="20162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7030A0"/>
                </a:solidFill>
              </a:rPr>
              <a:t>What am I?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351115" y="220639"/>
            <a:ext cx="1584176" cy="792088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Down Arrow 13"/>
          <p:cNvSpPr/>
          <p:nvPr/>
        </p:nvSpPr>
        <p:spPr>
          <a:xfrm>
            <a:off x="2654459" y="1992615"/>
            <a:ext cx="144016" cy="288032"/>
          </a:xfrm>
          <a:prstGeom prst="downArrow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refix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08304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513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8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58107" y="1988841"/>
            <a:ext cx="47741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Timmy was a  </a:t>
            </a:r>
            <a:r>
              <a:rPr lang="en-GB" sz="3200" dirty="0"/>
              <a:t>cheer</a:t>
            </a:r>
            <a:r>
              <a:rPr lang="en-GB" sz="3200" dirty="0">
                <a:solidFill>
                  <a:srgbClr val="FF0000"/>
                </a:solidFill>
              </a:rPr>
              <a:t>ful</a:t>
            </a:r>
            <a:r>
              <a:rPr lang="en-GB" sz="2800" dirty="0"/>
              <a:t>  cat.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609782" y="355073"/>
            <a:ext cx="1044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FF0000"/>
                </a:solidFill>
              </a:rPr>
              <a:t>suffix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51520" y="321588"/>
            <a:ext cx="20162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7030A0"/>
                </a:solidFill>
              </a:rPr>
              <a:t>What am I?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363302" y="220639"/>
            <a:ext cx="1584176" cy="792088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2924944"/>
            <a:ext cx="3321943" cy="25856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Down Arrow 14"/>
          <p:cNvSpPr/>
          <p:nvPr/>
        </p:nvSpPr>
        <p:spPr>
          <a:xfrm>
            <a:off x="5148064" y="1700809"/>
            <a:ext cx="144016" cy="288032"/>
          </a:xfrm>
          <a:prstGeom prst="downArrow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suffix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20272" y="226627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7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4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39752" y="1556792"/>
            <a:ext cx="36830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The </a:t>
            </a:r>
            <a:r>
              <a:rPr lang="en-GB" sz="2800" b="1" dirty="0">
                <a:solidFill>
                  <a:srgbClr val="FF0000"/>
                </a:solidFill>
              </a:rPr>
              <a:t>cats</a:t>
            </a:r>
            <a:r>
              <a:rPr lang="en-GB" sz="2800" dirty="0"/>
              <a:t> sat on the mat.</a:t>
            </a:r>
          </a:p>
        </p:txBody>
      </p:sp>
      <p:pic>
        <p:nvPicPr>
          <p:cNvPr id="1026" name="Picture 2" descr="C:\Users\Oliver\Desktop\ca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2173212"/>
            <a:ext cx="4104464" cy="34820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555776" y="355073"/>
            <a:ext cx="11521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FF0000"/>
                </a:solidFill>
              </a:rPr>
              <a:t>plural</a:t>
            </a:r>
          </a:p>
        </p:txBody>
      </p:sp>
      <p:pic>
        <p:nvPicPr>
          <p:cNvPr id="5122" name="Picture 2" descr="C:\Users\Oliver\Desktop\Untitled 9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16" y="4724861"/>
            <a:ext cx="940267" cy="6980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Oliver\Desktop\cat3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2829" y="2873553"/>
            <a:ext cx="1043698" cy="18024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Oliver\Desktop\cat3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754015" y="3068677"/>
            <a:ext cx="1043698" cy="18024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51520" y="321588"/>
            <a:ext cx="20162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7030A0"/>
                </a:solidFill>
              </a:rPr>
              <a:t>What am I?</a:t>
            </a:r>
          </a:p>
        </p:txBody>
      </p:sp>
      <p:sp>
        <p:nvSpPr>
          <p:cNvPr id="10" name="Rectangle 9"/>
          <p:cNvSpPr/>
          <p:nvPr/>
        </p:nvSpPr>
        <p:spPr>
          <a:xfrm>
            <a:off x="2267744" y="220639"/>
            <a:ext cx="1584176" cy="792088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Down Arrow 1"/>
          <p:cNvSpPr/>
          <p:nvPr/>
        </p:nvSpPr>
        <p:spPr>
          <a:xfrm>
            <a:off x="3497076" y="1412776"/>
            <a:ext cx="144016" cy="288032"/>
          </a:xfrm>
          <a:prstGeom prst="downArrow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lural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308304" y="21732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890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96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3568" y="1916832"/>
            <a:ext cx="77768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There was only one </a:t>
            </a:r>
            <a:r>
              <a:rPr lang="en-GB" sz="2800" b="1" dirty="0">
                <a:solidFill>
                  <a:srgbClr val="FF0000"/>
                </a:solidFill>
              </a:rPr>
              <a:t>mat</a:t>
            </a:r>
            <a:r>
              <a:rPr lang="en-GB" sz="2800" dirty="0"/>
              <a:t> for the two cats</a:t>
            </a:r>
            <a:r>
              <a:rPr lang="en-GB" sz="2800" b="1" dirty="0"/>
              <a:t>.</a:t>
            </a:r>
            <a:endParaRPr lang="en-GB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2555776" y="355073"/>
            <a:ext cx="15121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FF0000"/>
                </a:solidFill>
              </a:rPr>
              <a:t>singular</a:t>
            </a:r>
          </a:p>
        </p:txBody>
      </p:sp>
      <p:pic>
        <p:nvPicPr>
          <p:cNvPr id="7" name="Picture 2" descr="C:\Users\Oliver\Desktop\cat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3012247"/>
            <a:ext cx="1264837" cy="21843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51520" y="321588"/>
            <a:ext cx="20162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7030A0"/>
                </a:solidFill>
              </a:rPr>
              <a:t>What am I?</a:t>
            </a:r>
          </a:p>
        </p:txBody>
      </p:sp>
      <p:sp>
        <p:nvSpPr>
          <p:cNvPr id="10" name="Rectangle 9"/>
          <p:cNvSpPr/>
          <p:nvPr/>
        </p:nvSpPr>
        <p:spPr>
          <a:xfrm>
            <a:off x="2453730" y="277376"/>
            <a:ext cx="1584176" cy="792088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Down Arrow 1"/>
          <p:cNvSpPr/>
          <p:nvPr/>
        </p:nvSpPr>
        <p:spPr>
          <a:xfrm>
            <a:off x="3874062" y="1772816"/>
            <a:ext cx="144016" cy="288032"/>
          </a:xfrm>
          <a:prstGeom prst="downArrow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4" descr="C:\Users\Oliver\Desktop\Untitled 1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805" y="2780928"/>
            <a:ext cx="4214662" cy="2042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Oliver\Desktop\cat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535236"/>
            <a:ext cx="875617" cy="15121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singular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68344" y="23488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34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36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42033" y="1789009"/>
            <a:ext cx="49685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The </a:t>
            </a:r>
            <a:r>
              <a:rPr lang="en-GB" sz="2800" dirty="0">
                <a:solidFill>
                  <a:srgbClr val="FF0000"/>
                </a:solidFill>
              </a:rPr>
              <a:t>cat’s bowl </a:t>
            </a:r>
            <a:r>
              <a:rPr lang="en-GB" sz="2800" dirty="0"/>
              <a:t>was full of food.</a:t>
            </a:r>
          </a:p>
        </p:txBody>
      </p:sp>
      <p:pic>
        <p:nvPicPr>
          <p:cNvPr id="1026" name="Picture 2" descr="C:\Users\Oliver\Desktop\ca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336361"/>
            <a:ext cx="4491884" cy="38107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410718" y="355073"/>
            <a:ext cx="36014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FF0000"/>
                </a:solidFill>
              </a:rPr>
              <a:t>possession apostrophe</a:t>
            </a:r>
          </a:p>
        </p:txBody>
      </p:sp>
      <p:pic>
        <p:nvPicPr>
          <p:cNvPr id="5122" name="Picture 2" descr="C:\Users\Oliver\Desktop\Untitled 9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6309" y="5101377"/>
            <a:ext cx="940267" cy="6980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51520" y="321588"/>
            <a:ext cx="20162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7030A0"/>
                </a:solidFill>
              </a:rPr>
              <a:t>What am I?</a:t>
            </a:r>
          </a:p>
        </p:txBody>
      </p:sp>
      <p:sp>
        <p:nvSpPr>
          <p:cNvPr id="7" name="Rectangle 6"/>
          <p:cNvSpPr/>
          <p:nvPr/>
        </p:nvSpPr>
        <p:spPr>
          <a:xfrm>
            <a:off x="2410718" y="220639"/>
            <a:ext cx="3529434" cy="792088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Down Arrow 7"/>
          <p:cNvSpPr/>
          <p:nvPr/>
        </p:nvSpPr>
        <p:spPr>
          <a:xfrm>
            <a:off x="3072069" y="1605202"/>
            <a:ext cx="144016" cy="288032"/>
          </a:xfrm>
          <a:prstGeom prst="downArrow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ossession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910585" y="2514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296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2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33962" y="1839434"/>
            <a:ext cx="48245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The cat </a:t>
            </a:r>
            <a:r>
              <a:rPr lang="en-GB" sz="2800" dirty="0">
                <a:solidFill>
                  <a:srgbClr val="FF0000"/>
                </a:solidFill>
              </a:rPr>
              <a:t>didn’t</a:t>
            </a:r>
            <a:r>
              <a:rPr lang="en-GB" sz="2800" dirty="0"/>
              <a:t> have any food.</a:t>
            </a:r>
          </a:p>
        </p:txBody>
      </p:sp>
      <p:pic>
        <p:nvPicPr>
          <p:cNvPr id="1026" name="Picture 2" descr="C:\Users\Oliver\Desktop\ca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6579" y="2363722"/>
            <a:ext cx="4334775" cy="36774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450431" y="355073"/>
            <a:ext cx="34897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FF0000"/>
                </a:solidFill>
              </a:rPr>
              <a:t>omission apostrophe</a:t>
            </a:r>
          </a:p>
        </p:txBody>
      </p:sp>
      <p:pic>
        <p:nvPicPr>
          <p:cNvPr id="2" name="Picture 2" descr="C:\Users\Oliver\Desktop\Untitled 989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5231" y="4941169"/>
            <a:ext cx="873205" cy="648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51520" y="321588"/>
            <a:ext cx="20162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7030A0"/>
                </a:solidFill>
              </a:rPr>
              <a:t>What am I?</a:t>
            </a:r>
          </a:p>
        </p:txBody>
      </p:sp>
      <p:sp>
        <p:nvSpPr>
          <p:cNvPr id="8" name="Rectangle 7"/>
          <p:cNvSpPr/>
          <p:nvPr/>
        </p:nvSpPr>
        <p:spPr>
          <a:xfrm>
            <a:off x="2450431" y="220639"/>
            <a:ext cx="3273697" cy="792088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Down Arrow 8"/>
          <p:cNvSpPr/>
          <p:nvPr/>
        </p:nvSpPr>
        <p:spPr>
          <a:xfrm>
            <a:off x="3923928" y="1668859"/>
            <a:ext cx="144016" cy="288032"/>
          </a:xfrm>
          <a:prstGeom prst="downArrow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ommission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958498" y="25509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082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27584" y="1216122"/>
            <a:ext cx="69847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Timmy enjoyed jumping</a:t>
            </a:r>
            <a:r>
              <a:rPr lang="en-GB" sz="3200" dirty="0">
                <a:solidFill>
                  <a:srgbClr val="FF0000"/>
                </a:solidFill>
              </a:rPr>
              <a:t>,</a:t>
            </a:r>
            <a:r>
              <a:rPr lang="en-GB" sz="2800" dirty="0"/>
              <a:t> running and fighting.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544018" y="355073"/>
            <a:ext cx="26241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FF0000"/>
                </a:solidFill>
              </a:rPr>
              <a:t>commas in lists</a:t>
            </a:r>
          </a:p>
        </p:txBody>
      </p:sp>
      <p:sp>
        <p:nvSpPr>
          <p:cNvPr id="2" name="Rectangle 1"/>
          <p:cNvSpPr/>
          <p:nvPr/>
        </p:nvSpPr>
        <p:spPr>
          <a:xfrm>
            <a:off x="894485" y="3425932"/>
            <a:ext cx="65560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/>
              <a:t>Timmy ate cat food</a:t>
            </a:r>
            <a:r>
              <a:rPr lang="en-GB" sz="2800" b="1" dirty="0">
                <a:solidFill>
                  <a:srgbClr val="FF0000"/>
                </a:solidFill>
              </a:rPr>
              <a:t>,</a:t>
            </a:r>
            <a:r>
              <a:rPr lang="en-GB" sz="2800" dirty="0"/>
              <a:t> birds</a:t>
            </a:r>
            <a:r>
              <a:rPr lang="en-GB" sz="2800" b="1" dirty="0">
                <a:solidFill>
                  <a:srgbClr val="FF0000"/>
                </a:solidFill>
              </a:rPr>
              <a:t>,</a:t>
            </a:r>
            <a:r>
              <a:rPr lang="en-GB" sz="2800" dirty="0"/>
              <a:t> mice and insects.</a:t>
            </a:r>
          </a:p>
        </p:txBody>
      </p:sp>
      <p:pic>
        <p:nvPicPr>
          <p:cNvPr id="10" name="Picture 2" descr="C:\Users\Oliver\Desktop\Untitled 7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060" y="1977179"/>
            <a:ext cx="1227264" cy="7707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:\Users\Oliver\Desktop\Untitled 19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6931" y="1806759"/>
            <a:ext cx="1431517" cy="1111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Oliver\Desktop\Untitled 20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856349"/>
            <a:ext cx="1512168" cy="10620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Oliver\Desktop\Untitled 9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8661" y="4243878"/>
            <a:ext cx="940267" cy="6980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Oliver\Desktop\Untitled 21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7067" y="4199982"/>
            <a:ext cx="1293926" cy="9688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Oliver\Desktop\Untitled 22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7811" y="4009063"/>
            <a:ext cx="1434675" cy="1074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C:\Users\Oliver\Desktop\Untitled 23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2873" y="3949152"/>
            <a:ext cx="1397008" cy="11940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251520" y="321588"/>
            <a:ext cx="20162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7030A0"/>
                </a:solidFill>
              </a:rPr>
              <a:t>What am I?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431844" y="220639"/>
            <a:ext cx="2736304" cy="792088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list commas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244408" y="307794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582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8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Oliver\Desktop\cat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0848" y="2276872"/>
            <a:ext cx="2157178" cy="37253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450916" y="1724568"/>
            <a:ext cx="18674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dirty="0">
                <a:solidFill>
                  <a:srgbClr val="FF0000"/>
                </a:solidFill>
              </a:rPr>
              <a:t>Timmy</a:t>
            </a:r>
            <a:r>
              <a:rPr lang="en-GB" sz="2800" dirty="0"/>
              <a:t> sat.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411760" y="326797"/>
            <a:ext cx="22633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FF0000"/>
                </a:solidFill>
              </a:rPr>
              <a:t>proper noun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1520" y="321588"/>
            <a:ext cx="20882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7030A0"/>
                </a:solidFill>
              </a:rPr>
              <a:t>What am I?</a:t>
            </a:r>
          </a:p>
        </p:txBody>
      </p:sp>
      <p:sp>
        <p:nvSpPr>
          <p:cNvPr id="6" name="Rectangle 5"/>
          <p:cNvSpPr/>
          <p:nvPr/>
        </p:nvSpPr>
        <p:spPr>
          <a:xfrm>
            <a:off x="2411760" y="220084"/>
            <a:ext cx="2251413" cy="792088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Down Arrow 6"/>
          <p:cNvSpPr/>
          <p:nvPr/>
        </p:nvSpPr>
        <p:spPr>
          <a:xfrm>
            <a:off x="3995936" y="1556792"/>
            <a:ext cx="144016" cy="288032"/>
          </a:xfrm>
          <a:prstGeom prst="downArrow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rop noun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24328" y="8505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632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64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99592" y="1689556"/>
            <a:ext cx="7920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Timmy likes to eat cat food </a:t>
            </a:r>
            <a:r>
              <a:rPr lang="en-GB" sz="2800" dirty="0">
                <a:solidFill>
                  <a:srgbClr val="FF0000"/>
                </a:solidFill>
              </a:rPr>
              <a:t>(</a:t>
            </a:r>
            <a:r>
              <a:rPr lang="en-GB" sz="2800" dirty="0" err="1"/>
              <a:t>KateKit</a:t>
            </a:r>
            <a:r>
              <a:rPr lang="en-GB" sz="2800" dirty="0">
                <a:solidFill>
                  <a:srgbClr val="FF0000"/>
                </a:solidFill>
              </a:rPr>
              <a:t>) </a:t>
            </a:r>
            <a:r>
              <a:rPr lang="en-GB" sz="2800" dirty="0"/>
              <a:t>on weekends.</a:t>
            </a:r>
          </a:p>
        </p:txBody>
      </p:sp>
      <p:pic>
        <p:nvPicPr>
          <p:cNvPr id="1026" name="Picture 2" descr="C:\Users\Oliver\Desktop\ca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589" y="2533459"/>
            <a:ext cx="4104464" cy="34820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447768" y="355073"/>
            <a:ext cx="35283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FF0000"/>
                </a:solidFill>
              </a:rPr>
              <a:t>brackets </a:t>
            </a:r>
            <a:r>
              <a:rPr lang="en-GB" sz="1600" b="1" dirty="0">
                <a:solidFill>
                  <a:srgbClr val="FF0000"/>
                </a:solidFill>
              </a:rPr>
              <a:t>(parenthesis)</a:t>
            </a:r>
          </a:p>
        </p:txBody>
      </p:sp>
      <p:pic>
        <p:nvPicPr>
          <p:cNvPr id="8194" name="Picture 2" descr="C:\Users\Oliver\Desktop\Untitled 24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3692" y="4274486"/>
            <a:ext cx="1081336" cy="16504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51520" y="321588"/>
            <a:ext cx="20162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7030A0"/>
                </a:solidFill>
              </a:rPr>
              <a:t>What am I?</a:t>
            </a:r>
          </a:p>
        </p:txBody>
      </p:sp>
      <p:sp>
        <p:nvSpPr>
          <p:cNvPr id="8" name="Rectangle 7"/>
          <p:cNvSpPr/>
          <p:nvPr/>
        </p:nvSpPr>
        <p:spPr>
          <a:xfrm>
            <a:off x="2390638" y="220639"/>
            <a:ext cx="2685418" cy="792088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Down Arrow 8"/>
          <p:cNvSpPr/>
          <p:nvPr/>
        </p:nvSpPr>
        <p:spPr>
          <a:xfrm>
            <a:off x="4932040" y="1401524"/>
            <a:ext cx="144016" cy="288032"/>
          </a:xfrm>
          <a:prstGeom prst="downArrow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Down Arrow 9"/>
          <p:cNvSpPr/>
          <p:nvPr/>
        </p:nvSpPr>
        <p:spPr>
          <a:xfrm>
            <a:off x="6042352" y="1401524"/>
            <a:ext cx="144016" cy="288032"/>
          </a:xfrm>
          <a:prstGeom prst="downArrow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brackets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08304" y="2819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886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4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42775" y="1700808"/>
            <a:ext cx="7920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The cat knew the mat was somewhere </a:t>
            </a:r>
            <a:r>
              <a:rPr lang="en-GB" sz="2800" dirty="0">
                <a:solidFill>
                  <a:srgbClr val="FF0000"/>
                </a:solidFill>
              </a:rPr>
              <a:t>...</a:t>
            </a:r>
            <a:r>
              <a:rPr lang="en-GB" sz="2800" dirty="0"/>
              <a:t> but where?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483768" y="355073"/>
            <a:ext cx="13525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FF0000"/>
                </a:solidFill>
              </a:rPr>
              <a:t>ellipses</a:t>
            </a:r>
          </a:p>
        </p:txBody>
      </p:sp>
      <p:pic>
        <p:nvPicPr>
          <p:cNvPr id="6" name="Picture 2" descr="C:\Users\Oliver\Desktop\Untitled 7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548" y="2708920"/>
            <a:ext cx="3919646" cy="24617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51520" y="321588"/>
            <a:ext cx="20162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7030A0"/>
                </a:solidFill>
              </a:rPr>
              <a:t>What am I?</a:t>
            </a:r>
          </a:p>
        </p:txBody>
      </p:sp>
      <p:sp>
        <p:nvSpPr>
          <p:cNvPr id="8" name="Rectangle 7"/>
          <p:cNvSpPr/>
          <p:nvPr/>
        </p:nvSpPr>
        <p:spPr>
          <a:xfrm>
            <a:off x="2464589" y="220639"/>
            <a:ext cx="1459339" cy="792088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Down Arrow 8"/>
          <p:cNvSpPr/>
          <p:nvPr/>
        </p:nvSpPr>
        <p:spPr>
          <a:xfrm>
            <a:off x="6444208" y="1556792"/>
            <a:ext cx="144016" cy="288032"/>
          </a:xfrm>
          <a:prstGeom prst="downArrow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elipse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20272" y="27089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114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4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697" y="1700808"/>
            <a:ext cx="58326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Timmy went to his bowl</a:t>
            </a:r>
            <a:r>
              <a:rPr lang="en-GB" sz="3600" dirty="0">
                <a:solidFill>
                  <a:srgbClr val="FF0000"/>
                </a:solidFill>
              </a:rPr>
              <a:t>;</a:t>
            </a:r>
            <a:r>
              <a:rPr lang="en-GB" sz="2800" dirty="0"/>
              <a:t> it was empty.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455728" y="355073"/>
            <a:ext cx="49965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FF0000"/>
                </a:solidFill>
              </a:rPr>
              <a:t>semicolon </a:t>
            </a:r>
            <a:r>
              <a:rPr lang="en-GB" b="1" dirty="0">
                <a:solidFill>
                  <a:srgbClr val="FF0000"/>
                </a:solidFill>
              </a:rPr>
              <a:t>(missing connective)</a:t>
            </a:r>
          </a:p>
        </p:txBody>
      </p:sp>
      <p:pic>
        <p:nvPicPr>
          <p:cNvPr id="9218" name="Picture 2" descr="C:\Users\Oliver\Desktop\Untitled 26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878" y="2420888"/>
            <a:ext cx="2438515" cy="32403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51520" y="321588"/>
            <a:ext cx="20162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7030A0"/>
                </a:solidFill>
              </a:rPr>
              <a:t>What am I?</a:t>
            </a:r>
          </a:p>
        </p:txBody>
      </p:sp>
      <p:sp>
        <p:nvSpPr>
          <p:cNvPr id="9" name="Rectangle 8"/>
          <p:cNvSpPr/>
          <p:nvPr/>
        </p:nvSpPr>
        <p:spPr>
          <a:xfrm>
            <a:off x="2454959" y="276116"/>
            <a:ext cx="3773226" cy="792088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Down Arrow 9"/>
          <p:cNvSpPr/>
          <p:nvPr/>
        </p:nvSpPr>
        <p:spPr>
          <a:xfrm>
            <a:off x="5076056" y="1529774"/>
            <a:ext cx="144016" cy="288032"/>
          </a:xfrm>
          <a:prstGeom prst="downArrow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semi colon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52320" y="2819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01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9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9552" y="1700808"/>
            <a:ext cx="77357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Timmy enjoyed many activities </a:t>
            </a:r>
            <a:r>
              <a:rPr lang="en-GB" sz="2800" dirty="0">
                <a:solidFill>
                  <a:srgbClr val="FF0000"/>
                </a:solidFill>
              </a:rPr>
              <a:t>such as</a:t>
            </a:r>
            <a:r>
              <a:rPr lang="en-GB" sz="2800" b="1" dirty="0">
                <a:solidFill>
                  <a:srgbClr val="FF0000"/>
                </a:solidFill>
              </a:rPr>
              <a:t>;</a:t>
            </a:r>
            <a:r>
              <a:rPr lang="en-GB" sz="2800" dirty="0"/>
              <a:t> jumping, running, chasing and fighting.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483768" y="355073"/>
            <a:ext cx="29523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FF0000"/>
                </a:solidFill>
              </a:rPr>
              <a:t>semicolons in lists</a:t>
            </a:r>
          </a:p>
        </p:txBody>
      </p:sp>
      <p:pic>
        <p:nvPicPr>
          <p:cNvPr id="10" name="Picture 2" descr="C:\Users\Oliver\Desktop\Untitled 7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3904" y="3125661"/>
            <a:ext cx="2178175" cy="13680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:\Users\Oliver\Desktop\Untitled 19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67544" y="2860544"/>
            <a:ext cx="2252286" cy="17489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Oliver\Desktop\Untitled 20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2824753"/>
            <a:ext cx="2376264" cy="16689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251520" y="321588"/>
            <a:ext cx="20162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7030A0"/>
                </a:solidFill>
              </a:rPr>
              <a:t>What am I?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437977" y="220639"/>
            <a:ext cx="2984257" cy="792088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Down Arrow 15"/>
          <p:cNvSpPr/>
          <p:nvPr/>
        </p:nvSpPr>
        <p:spPr>
          <a:xfrm>
            <a:off x="5796136" y="1340768"/>
            <a:ext cx="144016" cy="288032"/>
          </a:xfrm>
          <a:prstGeom prst="downArrow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semi list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228184" y="47971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590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7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5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1560" y="1556792"/>
            <a:ext cx="773573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FF0000"/>
                </a:solidFill>
              </a:rPr>
              <a:t>Cats need these items to keep them happy</a:t>
            </a:r>
            <a:r>
              <a:rPr lang="en-GB" sz="3200" b="1" dirty="0">
                <a:solidFill>
                  <a:srgbClr val="FF0000"/>
                </a:solidFill>
              </a:rPr>
              <a:t>:</a:t>
            </a:r>
            <a:r>
              <a:rPr lang="en-GB" sz="2800" dirty="0"/>
              <a:t> a play mat, a food bowl, a scratching post and a soft basket to sleep in.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546655" y="355073"/>
            <a:ext cx="27363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FF0000"/>
                </a:solidFill>
              </a:rPr>
              <a:t>colons in lists</a:t>
            </a:r>
          </a:p>
        </p:txBody>
      </p:sp>
      <p:pic>
        <p:nvPicPr>
          <p:cNvPr id="7" name="Picture 2" descr="C:\Users\Oliver\Desktop\Untitled 989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0920" y="3866954"/>
            <a:ext cx="1163887" cy="8640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Oliver\Desktop\Untitled 1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5" y="3578298"/>
            <a:ext cx="2407813" cy="11667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C:\Users\Oliver\Desktop\Untitled 27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4762" y="3003342"/>
            <a:ext cx="1384637" cy="17954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C:\Users\Oliver\Desktop\Untitled 28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3193972"/>
            <a:ext cx="2455326" cy="16102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251520" y="321588"/>
            <a:ext cx="20162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7030A0"/>
                </a:solidFill>
              </a:rPr>
              <a:t>What am I?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411760" y="303575"/>
            <a:ext cx="2387630" cy="792088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colon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356541" y="53012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958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8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3171" y="2051640"/>
            <a:ext cx="41291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The cat were sitting on the mat.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45259" y="1820807"/>
            <a:ext cx="6841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rgbClr val="FF0000"/>
                </a:solidFill>
              </a:rPr>
              <a:t>verbs</a:t>
            </a:r>
          </a:p>
        </p:txBody>
      </p:sp>
      <p:pic>
        <p:nvPicPr>
          <p:cNvPr id="6" name="Picture 4" descr="C:\Users\Oliver\Desktop\Untitled 1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291" y="3234963"/>
            <a:ext cx="3278838" cy="1588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Oliver\Desktop\cat3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0567" y="2700986"/>
            <a:ext cx="962636" cy="16624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Users\Oliver\Desktop\Untitled 1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432" y="3344001"/>
            <a:ext cx="3998812" cy="1937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Oliver\Desktop\Untitled 7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9496" y="3111124"/>
            <a:ext cx="1667332" cy="10471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592037" y="2016088"/>
            <a:ext cx="4464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The cats was walking on the mat.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455492" y="355073"/>
            <a:ext cx="468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FF0000"/>
                </a:solidFill>
              </a:rPr>
              <a:t>subject and verb don’t agree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267745" y="2886495"/>
            <a:ext cx="7920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FF0000"/>
                </a:solidFill>
              </a:rPr>
              <a:t>subject</a:t>
            </a:r>
          </a:p>
        </p:txBody>
      </p:sp>
      <p:pic>
        <p:nvPicPr>
          <p:cNvPr id="16" name="Picture 2" descr="C:\Users\Oliver\Desktop\Untitled 7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1420" y="3344001"/>
            <a:ext cx="1667332" cy="10471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Oliver\Desktop\Untitled 7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0710" y="3657082"/>
            <a:ext cx="2088232" cy="13115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5995282" y="1820807"/>
            <a:ext cx="6841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rgbClr val="FF0000"/>
                </a:solidFill>
              </a:rPr>
              <a:t>verbs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222959" y="3036224"/>
            <a:ext cx="7919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FF0000"/>
                </a:solidFill>
              </a:rPr>
              <a:t>subjects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51520" y="321588"/>
            <a:ext cx="20162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7030A0"/>
                </a:solidFill>
              </a:rPr>
              <a:t>What am I?</a:t>
            </a:r>
          </a:p>
        </p:txBody>
      </p:sp>
      <p:sp>
        <p:nvSpPr>
          <p:cNvPr id="21" name="Rectangle 20"/>
          <p:cNvSpPr/>
          <p:nvPr/>
        </p:nvSpPr>
        <p:spPr>
          <a:xfrm>
            <a:off x="2358395" y="234284"/>
            <a:ext cx="4568433" cy="792088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" name="Straight Connector 2"/>
          <p:cNvCxnSpPr/>
          <p:nvPr/>
        </p:nvCxnSpPr>
        <p:spPr>
          <a:xfrm>
            <a:off x="4427984" y="1916832"/>
            <a:ext cx="0" cy="336484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ounded Rectangular Callout 7"/>
          <p:cNvSpPr/>
          <p:nvPr/>
        </p:nvSpPr>
        <p:spPr>
          <a:xfrm>
            <a:off x="3635895" y="5265024"/>
            <a:ext cx="1368151" cy="684076"/>
          </a:xfrm>
          <a:prstGeom prst="wedgeRoundRectCallout">
            <a:avLst>
              <a:gd name="adj1" fmla="val -95106"/>
              <a:gd name="adj2" fmla="val 168686"/>
              <a:gd name="adj3" fmla="val 16667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TextBox 21"/>
          <p:cNvSpPr txBox="1"/>
          <p:nvPr/>
        </p:nvSpPr>
        <p:spPr>
          <a:xfrm>
            <a:off x="3744019" y="5376229"/>
            <a:ext cx="12600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I agree!</a:t>
            </a:r>
          </a:p>
        </p:txBody>
      </p:sp>
      <p:pic>
        <p:nvPicPr>
          <p:cNvPr id="23" name="sub verb agree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679417" y="53783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7507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21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9914" y="1842139"/>
            <a:ext cx="42260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The cats were playing with </a:t>
            </a:r>
            <a:r>
              <a:rPr lang="en-GB" sz="2400" dirty="0">
                <a:solidFill>
                  <a:srgbClr val="FF0000"/>
                </a:solidFill>
              </a:rPr>
              <a:t>there</a:t>
            </a:r>
            <a:r>
              <a:rPr lang="en-GB" sz="2400" dirty="0"/>
              <a:t> toys.</a:t>
            </a:r>
          </a:p>
        </p:txBody>
      </p:sp>
      <p:pic>
        <p:nvPicPr>
          <p:cNvPr id="10" name="Picture 4" descr="C:\Users\Oliver\Desktop\Untitled 1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923" y="3645024"/>
            <a:ext cx="4160908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2411760" y="355073"/>
            <a:ext cx="41764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FF0000"/>
                </a:solidFill>
              </a:rPr>
              <a:t>not grammatically correct</a:t>
            </a:r>
          </a:p>
        </p:txBody>
      </p:sp>
      <p:pic>
        <p:nvPicPr>
          <p:cNvPr id="16" name="Picture 2" descr="C:\Users\Oliver\Desktop\Untitled 7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185280"/>
            <a:ext cx="3019170" cy="18961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251520" y="321588"/>
            <a:ext cx="20162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7030A0"/>
                </a:solidFill>
              </a:rPr>
              <a:t>What am I?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411759" y="220639"/>
            <a:ext cx="4136385" cy="792088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/>
          <p:cNvSpPr txBox="1"/>
          <p:nvPr/>
        </p:nvSpPr>
        <p:spPr>
          <a:xfrm>
            <a:off x="4860032" y="1885315"/>
            <a:ext cx="36918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“</a:t>
            </a:r>
            <a:r>
              <a:rPr lang="en-GB" sz="2400" dirty="0">
                <a:solidFill>
                  <a:srgbClr val="FF0000"/>
                </a:solidFill>
              </a:rPr>
              <a:t>Your</a:t>
            </a:r>
            <a:r>
              <a:rPr lang="en-GB" sz="2400" dirty="0"/>
              <a:t> a lovely cat,” said Ben.</a:t>
            </a:r>
          </a:p>
        </p:txBody>
      </p:sp>
      <p:pic>
        <p:nvPicPr>
          <p:cNvPr id="12290" name="Picture 2" descr="C:\Users\Oliver\Desktop\Untitled 31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852936"/>
            <a:ext cx="2323083" cy="2230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C:\Users\Oliver\Desktop\Untitled 3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560573" y="3524315"/>
            <a:ext cx="1448434" cy="1390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189294" y="5238489"/>
            <a:ext cx="12468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FF0000"/>
                </a:solidFill>
              </a:rPr>
              <a:t>n. g. c.</a:t>
            </a:r>
          </a:p>
        </p:txBody>
      </p:sp>
      <p:sp>
        <p:nvSpPr>
          <p:cNvPr id="21" name="Down Arrow 20"/>
          <p:cNvSpPr/>
          <p:nvPr/>
        </p:nvSpPr>
        <p:spPr>
          <a:xfrm>
            <a:off x="5292080" y="1642155"/>
            <a:ext cx="144016" cy="288032"/>
          </a:xfrm>
          <a:prstGeom prst="downArrow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Down Arrow 21"/>
          <p:cNvSpPr/>
          <p:nvPr/>
        </p:nvSpPr>
        <p:spPr>
          <a:xfrm>
            <a:off x="3850183" y="1659828"/>
            <a:ext cx="144016" cy="288032"/>
          </a:xfrm>
          <a:prstGeom prst="downArrow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gram correct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380312" y="53564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033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24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8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30816" y="1689556"/>
            <a:ext cx="48245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The cat </a:t>
            </a:r>
            <a:r>
              <a:rPr lang="en-GB" sz="2800" dirty="0">
                <a:solidFill>
                  <a:srgbClr val="FF0000"/>
                </a:solidFill>
              </a:rPr>
              <a:t>didn’t</a:t>
            </a:r>
            <a:r>
              <a:rPr lang="en-GB" sz="2800" dirty="0"/>
              <a:t> have </a:t>
            </a:r>
            <a:r>
              <a:rPr lang="en-GB" sz="2800" dirty="0">
                <a:solidFill>
                  <a:srgbClr val="FF0000"/>
                </a:solidFill>
              </a:rPr>
              <a:t>no</a:t>
            </a:r>
            <a:r>
              <a:rPr lang="en-GB" sz="2800" dirty="0"/>
              <a:t> food.</a:t>
            </a:r>
          </a:p>
        </p:txBody>
      </p:sp>
      <p:pic>
        <p:nvPicPr>
          <p:cNvPr id="1026" name="Picture 2" descr="C:\Users\Oliver\Desktop\ca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0852" y="2303294"/>
            <a:ext cx="4104464" cy="34820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411760" y="355073"/>
            <a:ext cx="27363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FF0000"/>
                </a:solidFill>
              </a:rPr>
              <a:t>double negative</a:t>
            </a:r>
          </a:p>
        </p:txBody>
      </p:sp>
      <p:pic>
        <p:nvPicPr>
          <p:cNvPr id="2" name="Picture 2" descr="C:\Users\Oliver\Desktop\Untitled 989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8343" y="4679559"/>
            <a:ext cx="873205" cy="648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51520" y="321588"/>
            <a:ext cx="20162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7030A0"/>
                </a:solidFill>
              </a:rPr>
              <a:t>What am I?</a:t>
            </a:r>
          </a:p>
        </p:txBody>
      </p:sp>
      <p:sp>
        <p:nvSpPr>
          <p:cNvPr id="7" name="Rectangle 6"/>
          <p:cNvSpPr/>
          <p:nvPr/>
        </p:nvSpPr>
        <p:spPr>
          <a:xfrm>
            <a:off x="2294790" y="220639"/>
            <a:ext cx="2770613" cy="792088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Down Arrow 7"/>
          <p:cNvSpPr/>
          <p:nvPr/>
        </p:nvSpPr>
        <p:spPr>
          <a:xfrm>
            <a:off x="3518235" y="1402836"/>
            <a:ext cx="144016" cy="288032"/>
          </a:xfrm>
          <a:prstGeom prst="downArrow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Down Arrow 8"/>
          <p:cNvSpPr/>
          <p:nvPr/>
        </p:nvSpPr>
        <p:spPr>
          <a:xfrm>
            <a:off x="4993395" y="1460145"/>
            <a:ext cx="144016" cy="288032"/>
          </a:xfrm>
          <a:prstGeom prst="downArrow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double negative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76256" y="29969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816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4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71600" y="1655222"/>
            <a:ext cx="4608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The </a:t>
            </a:r>
            <a:r>
              <a:rPr lang="en-GB" sz="2800" dirty="0">
                <a:solidFill>
                  <a:srgbClr val="FF0000"/>
                </a:solidFill>
              </a:rPr>
              <a:t>cat and I </a:t>
            </a:r>
            <a:r>
              <a:rPr lang="en-GB" sz="2800" dirty="0"/>
              <a:t>went to the vets.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618401" y="1655222"/>
            <a:ext cx="13798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FF0000"/>
                </a:solidFill>
              </a:rPr>
              <a:t>correct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3429000"/>
            <a:ext cx="2960666" cy="223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51520" y="321588"/>
            <a:ext cx="53687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7030A0"/>
                </a:solidFill>
              </a:rPr>
              <a:t>Which is Grammatically Correct?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444208" y="1520788"/>
            <a:ext cx="1728192" cy="792088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/>
          <p:cNvSpPr txBox="1"/>
          <p:nvPr/>
        </p:nvSpPr>
        <p:spPr>
          <a:xfrm>
            <a:off x="1038703" y="2564904"/>
            <a:ext cx="52565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The </a:t>
            </a:r>
            <a:r>
              <a:rPr lang="en-GB" sz="2800" dirty="0">
                <a:solidFill>
                  <a:srgbClr val="FF0000"/>
                </a:solidFill>
              </a:rPr>
              <a:t>cat and me </a:t>
            </a:r>
            <a:r>
              <a:rPr lang="en-GB" sz="2800" dirty="0"/>
              <a:t>went to the vets.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618401" y="2564904"/>
            <a:ext cx="13798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FF0000"/>
                </a:solidFill>
              </a:rPr>
              <a:t>wrong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444208" y="2516559"/>
            <a:ext cx="1728192" cy="792088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i or me 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09855" y="4240324"/>
            <a:ext cx="609600" cy="6096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523941" y="1412776"/>
            <a:ext cx="8239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FF0000"/>
                </a:solidFill>
              </a:rPr>
              <a:t>subject</a:t>
            </a:r>
          </a:p>
        </p:txBody>
      </p:sp>
    </p:spTree>
    <p:extLst>
      <p:ext uri="{BB962C8B-B14F-4D97-AF65-F5344CB8AC3E}">
        <p14:creationId xmlns:p14="http://schemas.microsoft.com/office/powerpoint/2010/main" val="2078641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58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 animBg="1"/>
      <p:bldP spid="14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6836439" y="2712160"/>
            <a:ext cx="13798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FF0000"/>
                </a:solidFill>
              </a:rPr>
              <a:t>wrong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5536" y="1679031"/>
            <a:ext cx="61206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The cat wanted </a:t>
            </a:r>
            <a:r>
              <a:rPr lang="en-GB" sz="2800" dirty="0">
                <a:solidFill>
                  <a:srgbClr val="FF0000"/>
                </a:solidFill>
              </a:rPr>
              <a:t>me</a:t>
            </a:r>
            <a:r>
              <a:rPr lang="en-GB" sz="2800" dirty="0"/>
              <a:t> to give it some food.</a:t>
            </a:r>
          </a:p>
        </p:txBody>
      </p:sp>
      <p:pic>
        <p:nvPicPr>
          <p:cNvPr id="8" name="Picture 2" descr="C:\Users\Oliver\Desktop\Untitled 19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7938" y="3429001"/>
            <a:ext cx="3575107" cy="2776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Oliver\Desktop\Untitled 24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581128"/>
            <a:ext cx="982002" cy="14987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6804248" y="1679031"/>
            <a:ext cx="13798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FF0000"/>
                </a:solidFill>
              </a:rPr>
              <a:t>correct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627334" y="1502347"/>
            <a:ext cx="1728192" cy="792088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Box 14"/>
          <p:cNvSpPr txBox="1"/>
          <p:nvPr/>
        </p:nvSpPr>
        <p:spPr>
          <a:xfrm>
            <a:off x="251520" y="321588"/>
            <a:ext cx="53687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7030A0"/>
                </a:solidFill>
              </a:rPr>
              <a:t>Which is Grammatically Correct?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01557" y="2636912"/>
            <a:ext cx="61206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The cat wanted </a:t>
            </a:r>
            <a:r>
              <a:rPr lang="en-GB" sz="2800" dirty="0">
                <a:solidFill>
                  <a:srgbClr val="FF0000"/>
                </a:solidFill>
              </a:rPr>
              <a:t>I</a:t>
            </a:r>
            <a:r>
              <a:rPr lang="en-GB" sz="2800" dirty="0"/>
              <a:t> to give it some food.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627334" y="2577726"/>
            <a:ext cx="1728192" cy="792088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object pro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91430" y="3971528"/>
            <a:ext cx="609600" cy="609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71600" y="1502347"/>
            <a:ext cx="8640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FF0000"/>
                </a:solidFill>
              </a:rPr>
              <a:t>subject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699792" y="1502345"/>
            <a:ext cx="8640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FF0000"/>
                </a:solidFill>
              </a:rPr>
              <a:t>object</a:t>
            </a:r>
          </a:p>
        </p:txBody>
      </p:sp>
    </p:spTree>
    <p:extLst>
      <p:ext uri="{BB962C8B-B14F-4D97-AF65-F5344CB8AC3E}">
        <p14:creationId xmlns:p14="http://schemas.microsoft.com/office/powerpoint/2010/main" val="3194224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62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" grpId="0" animBg="1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699792" y="1772816"/>
            <a:ext cx="35820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Timmy sat on the </a:t>
            </a:r>
            <a:r>
              <a:rPr lang="en-GB" sz="2800" dirty="0">
                <a:solidFill>
                  <a:srgbClr val="FF0000"/>
                </a:solidFill>
              </a:rPr>
              <a:t>mat</a:t>
            </a:r>
            <a:r>
              <a:rPr lang="en-GB" sz="2800" dirty="0"/>
              <a:t>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199232" y="296159"/>
            <a:ext cx="2573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FF0000"/>
                </a:solidFill>
              </a:rPr>
              <a:t>common noun</a:t>
            </a:r>
          </a:p>
        </p:txBody>
      </p:sp>
      <p:pic>
        <p:nvPicPr>
          <p:cNvPr id="10" name="Picture 4" descr="C:\Users\Oliver\Desktop\Untitled 1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3329" y="2564904"/>
            <a:ext cx="3915014" cy="1897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2195736" y="187154"/>
            <a:ext cx="2523776" cy="792088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/>
          <p:cNvSpPr txBox="1"/>
          <p:nvPr/>
        </p:nvSpPr>
        <p:spPr>
          <a:xfrm>
            <a:off x="251520" y="321588"/>
            <a:ext cx="20882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7030A0"/>
                </a:solidFill>
              </a:rPr>
              <a:t>What am I?</a:t>
            </a:r>
          </a:p>
        </p:txBody>
      </p:sp>
      <p:sp>
        <p:nvSpPr>
          <p:cNvPr id="14" name="Down Arrow 13"/>
          <p:cNvSpPr/>
          <p:nvPr/>
        </p:nvSpPr>
        <p:spPr>
          <a:xfrm>
            <a:off x="5652120" y="1556792"/>
            <a:ext cx="144016" cy="288032"/>
          </a:xfrm>
          <a:prstGeom prst="downArrow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common 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24328" y="8178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875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4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83500" y="1556792"/>
            <a:ext cx="4608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FF0000"/>
                </a:solidFill>
              </a:rPr>
              <a:t>The mat was sat on by the cat.</a:t>
            </a:r>
          </a:p>
        </p:txBody>
      </p:sp>
      <p:pic>
        <p:nvPicPr>
          <p:cNvPr id="1026" name="Picture 2" descr="C:\Users\Oliver\Desktop\ca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712" y="2200647"/>
            <a:ext cx="4104464" cy="34820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459723" y="355073"/>
            <a:ext cx="14464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FF0000"/>
                </a:solidFill>
              </a:rPr>
              <a:t>passive</a:t>
            </a:r>
          </a:p>
        </p:txBody>
      </p:sp>
      <p:pic>
        <p:nvPicPr>
          <p:cNvPr id="5122" name="Picture 2" descr="C:\Users\Oliver\Desktop\Untitled 9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4725144"/>
            <a:ext cx="940267" cy="6980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51520" y="321588"/>
            <a:ext cx="20162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7030A0"/>
                </a:solidFill>
              </a:rPr>
              <a:t>What am I?</a:t>
            </a:r>
          </a:p>
        </p:txBody>
      </p:sp>
      <p:sp>
        <p:nvSpPr>
          <p:cNvPr id="10" name="Rectangle 9"/>
          <p:cNvSpPr/>
          <p:nvPr/>
        </p:nvSpPr>
        <p:spPr>
          <a:xfrm>
            <a:off x="2307823" y="220639"/>
            <a:ext cx="1832129" cy="792088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assive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87212" y="2514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839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1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32982" y="1916832"/>
            <a:ext cx="51125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A </a:t>
            </a:r>
            <a:r>
              <a:rPr lang="en-GB" sz="2800" dirty="0">
                <a:solidFill>
                  <a:srgbClr val="FF0000"/>
                </a:solidFill>
              </a:rPr>
              <a:t>clowder of cats </a:t>
            </a:r>
            <a:r>
              <a:rPr lang="en-GB" sz="2800" dirty="0"/>
              <a:t>sat on the mat.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13492" y="270230"/>
            <a:ext cx="26576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FF0000"/>
                </a:solidFill>
              </a:rPr>
              <a:t>collective noun</a:t>
            </a:r>
          </a:p>
        </p:txBody>
      </p:sp>
      <p:pic>
        <p:nvPicPr>
          <p:cNvPr id="9" name="Picture 4" descr="C:\Users\Oliver\Desktop\Untitled 1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9061" y="3296800"/>
            <a:ext cx="4680520" cy="2268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Oliver\Desktop\cat3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811576" y="2651916"/>
            <a:ext cx="835218" cy="14423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Oliver\Desktop\cat3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1" y="2797052"/>
            <a:ext cx="1127802" cy="19476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Oliver\Desktop\cat3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2566" y="2881898"/>
            <a:ext cx="731721" cy="12636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Oliver\Desktop\cat3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116479" y="2612510"/>
            <a:ext cx="1043698" cy="18024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Oliver\Desktop\cat3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8600" y="2797052"/>
            <a:ext cx="1502355" cy="25945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Oliver\Desktop\cat3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585" y="3332431"/>
            <a:ext cx="941681" cy="16262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251520" y="321588"/>
            <a:ext cx="20882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7030A0"/>
                </a:solidFill>
              </a:rPr>
              <a:t>What am I?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145904" y="187154"/>
            <a:ext cx="2623873" cy="792088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Down Arrow 15"/>
          <p:cNvSpPr/>
          <p:nvPr/>
        </p:nvSpPr>
        <p:spPr>
          <a:xfrm>
            <a:off x="3179523" y="1628800"/>
            <a:ext cx="144016" cy="288032"/>
          </a:xfrm>
          <a:prstGeom prst="downArrow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coolective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524328" y="67444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818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7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" descr="C:\Users\Oliver\Desktop\Untitled 1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7527" y="2708920"/>
            <a:ext cx="5795551" cy="2808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331640" y="1844824"/>
            <a:ext cx="66247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The cat felt </a:t>
            </a:r>
            <a:r>
              <a:rPr lang="en-GB" sz="2800" dirty="0">
                <a:solidFill>
                  <a:srgbClr val="FF0000"/>
                </a:solidFill>
              </a:rPr>
              <a:t>anger</a:t>
            </a:r>
            <a:r>
              <a:rPr lang="en-GB" sz="2800" dirty="0"/>
              <a:t> towards the empty bowl.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367148" y="323798"/>
            <a:ext cx="2668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FF0000"/>
                </a:solidFill>
              </a:rPr>
              <a:t>abstract noun</a:t>
            </a:r>
          </a:p>
        </p:txBody>
      </p:sp>
      <p:pic>
        <p:nvPicPr>
          <p:cNvPr id="4099" name="Picture 3" descr="C:\Users\Oliver\Desktop\Untitled 14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2780928"/>
            <a:ext cx="2484282" cy="1561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Oliver\Desktop\Untitled 989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4231462"/>
            <a:ext cx="1198242" cy="8896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51520" y="321588"/>
            <a:ext cx="20882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7030A0"/>
                </a:solidFill>
              </a:rPr>
              <a:t>What am I?</a:t>
            </a:r>
          </a:p>
        </p:txBody>
      </p:sp>
      <p:sp>
        <p:nvSpPr>
          <p:cNvPr id="8" name="Rectangle 7"/>
          <p:cNvSpPr/>
          <p:nvPr/>
        </p:nvSpPr>
        <p:spPr>
          <a:xfrm>
            <a:off x="2252269" y="189364"/>
            <a:ext cx="2592288" cy="792088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Down Arrow 9"/>
          <p:cNvSpPr/>
          <p:nvPr/>
        </p:nvSpPr>
        <p:spPr>
          <a:xfrm>
            <a:off x="3476405" y="1612235"/>
            <a:ext cx="144016" cy="288032"/>
          </a:xfrm>
          <a:prstGeom prst="downArrow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abstract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524328" y="4081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979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8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699792" y="1772816"/>
            <a:ext cx="35820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The cat sat on the mat.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51519" y="321588"/>
            <a:ext cx="32480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7030A0"/>
                </a:solidFill>
              </a:rPr>
              <a:t>What is the subject?</a:t>
            </a:r>
          </a:p>
        </p:txBody>
      </p:sp>
      <p:pic>
        <p:nvPicPr>
          <p:cNvPr id="12" name="Picture 4" descr="C:\Users\Oliver\Desktop\Untitled 1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3068960"/>
            <a:ext cx="5669433" cy="274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Oliver\Desktop\cat3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0836" y="2307981"/>
            <a:ext cx="1692188" cy="29223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4113569" y="321588"/>
            <a:ext cx="7545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FF0000"/>
                </a:solidFill>
              </a:rPr>
              <a:t>cat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734751" y="187154"/>
            <a:ext cx="1512168" cy="792088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subject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24328" y="89821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354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9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699792" y="1772816"/>
            <a:ext cx="35820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The cat sat on the mat.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51519" y="321588"/>
            <a:ext cx="32480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7030A0"/>
                </a:solidFill>
              </a:rPr>
              <a:t>What is the object?</a:t>
            </a:r>
          </a:p>
        </p:txBody>
      </p:sp>
      <p:pic>
        <p:nvPicPr>
          <p:cNvPr id="12" name="Picture 4" descr="C:\Users\Oliver\Desktop\Untitled 1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979" y="2780928"/>
            <a:ext cx="5698261" cy="2761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Oliver\Desktop\cat3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8915" y="2296036"/>
            <a:ext cx="1692188" cy="29223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4068915" y="318436"/>
            <a:ext cx="8813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FF0000"/>
                </a:solidFill>
              </a:rPr>
              <a:t>mat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505543" y="187154"/>
            <a:ext cx="2146577" cy="792088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object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80312" y="11909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416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9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3217B291CAB394C8336350B21FB3054" ma:contentTypeVersion="11" ma:contentTypeDescription="Create a new document." ma:contentTypeScope="" ma:versionID="b71dbaf84f7d51eafae186f516240fce">
  <xsd:schema xmlns:xsd="http://www.w3.org/2001/XMLSchema" xmlns:xs="http://www.w3.org/2001/XMLSchema" xmlns:p="http://schemas.microsoft.com/office/2006/metadata/properties" xmlns:ns3="39af7228-234a-4cc5-b10e-477ecac63f89" targetNamespace="http://schemas.microsoft.com/office/2006/metadata/properties" ma:root="true" ma:fieldsID="a091af00d4f278df22d101b93746db14" ns3:_="">
    <xsd:import namespace="39af7228-234a-4cc5-b10e-477ecac63f89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AutoKeyPoints" minOccurs="0"/>
                <xsd:element ref="ns3:MediaServiceKeyPoints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9af7228-234a-4cc5-b10e-477ecac63f8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8CD29DCC-9C1A-4CB6-86D8-4A87A504763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9af7228-234a-4cc5-b10e-477ecac63f8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57D0942-BA16-4ABA-B7F8-BF2CAE2B821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3087751-40C8-44C6-997D-FB0BDAB941CA}">
  <ds:schemaRefs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schemas.microsoft.com/office/2006/metadata/properties"/>
    <ds:schemaRef ds:uri="http://purl.org/dc/terms/"/>
    <ds:schemaRef ds:uri="http://schemas.openxmlformats.org/package/2006/metadata/core-properties"/>
    <ds:schemaRef ds:uri="39af7228-234a-4cc5-b10e-477ecac63f89"/>
    <ds:schemaRef ds:uri="http://www.w3.org/XML/1998/namespace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956</Words>
  <Application>Microsoft Office PowerPoint</Application>
  <PresentationFormat>On-screen Show (4:3)</PresentationFormat>
  <Paragraphs>227</Paragraphs>
  <Slides>50</Slides>
  <Notes>0</Notes>
  <HiddenSlides>0</HiddenSlides>
  <MMClips>47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3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2014-11-17T18:37:37Z</dcterms:created>
  <dcterms:modified xsi:type="dcterms:W3CDTF">2022-04-04T20:39:06Z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0x010100C3217B291CAB394C8336350B21FB3054</vt:lpwstr>
  </property>
</Properties>
</file>